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80" r:id="rId2"/>
    <p:sldId id="282" r:id="rId3"/>
    <p:sldId id="283" r:id="rId4"/>
    <p:sldId id="281"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276" r:id="rId25"/>
    <p:sldId id="271" r:id="rId26"/>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89"/>
    <a:srgbClr val="F17B86"/>
    <a:srgbClr val="D40257"/>
    <a:srgbClr val="FD418D"/>
    <a:srgbClr val="013F99"/>
    <a:srgbClr val="002864"/>
    <a:srgbClr val="001C46"/>
    <a:srgbClr val="FF2D78"/>
    <a:srgbClr val="150060"/>
    <a:srgbClr val="FF25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353" autoAdjust="0"/>
  </p:normalViewPr>
  <p:slideViewPr>
    <p:cSldViewPr snapToGrid="0">
      <p:cViewPr varScale="1">
        <p:scale>
          <a:sx n="73" d="100"/>
          <a:sy n="73" d="100"/>
        </p:scale>
        <p:origin x="141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B771-B3E3-42D1-8168-91DB4AA8C408}" type="datetimeFigureOut">
              <a:rPr lang="es-CO" smtClean="0"/>
              <a:t>5/03/2023</a:t>
            </a:fld>
            <a:endParaRPr lang="es-CO"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C8-5E69-48BB-B27C-DBF394D18438}" type="slidenum">
              <a:rPr lang="es-CO" smtClean="0"/>
              <a:t>‹Nº›</a:t>
            </a:fld>
            <a:endParaRPr lang="es-CO" dirty="0"/>
          </a:p>
        </p:txBody>
      </p:sp>
    </p:spTree>
    <p:extLst>
      <p:ext uri="{BB962C8B-B14F-4D97-AF65-F5344CB8AC3E}">
        <p14:creationId xmlns:p14="http://schemas.microsoft.com/office/powerpoint/2010/main" val="288045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3/5/2023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3/5/2023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3/5/2023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3/5/2023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3/5/2023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3/5/2023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dirty="0"/>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bing.com/videos/search?q=IMPLEMENTACION+DE+ESTRATEGIAS+A+NIVEL+EMPRESARIAL&amp;&amp;view=detail&amp;mid=3A52F2CCD1CB8B365E5F3A52F2CCD1CB8B365E5F&amp;&amp;FORM=VRDGAR&amp;ru=/videos/search?q%3DIMPLEMENTACION%2BDE%2BESTRATEGIAS%2BA%2BNIVEL%2BEMPRESARIAL%26FORM%3DHDRSC4"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5102" t="-56" r="-5663" b="-506"/>
          <a:stretch/>
        </p:blipFill>
        <p:spPr>
          <a:xfrm>
            <a:off x="-9525" y="1"/>
            <a:ext cx="9367309" cy="6943724"/>
          </a:xfrm>
          <a:prstGeom prst="rect">
            <a:avLst/>
          </a:prstGeom>
        </p:spPr>
      </p:pic>
      <p:sp>
        <p:nvSpPr>
          <p:cNvPr id="6" name="Rectángulo 5"/>
          <p:cNvSpPr/>
          <p:nvPr/>
        </p:nvSpPr>
        <p:spPr>
          <a:xfrm>
            <a:off x="4962524" y="0"/>
            <a:ext cx="4181475" cy="68580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01" y="5338908"/>
            <a:ext cx="3124200" cy="1263722"/>
          </a:xfrm>
          <a:prstGeom prst="rect">
            <a:avLst/>
          </a:prstGeom>
        </p:spPr>
      </p:pic>
      <p:sp>
        <p:nvSpPr>
          <p:cNvPr id="11" name="Elipse 10"/>
          <p:cNvSpPr/>
          <p:nvPr/>
        </p:nvSpPr>
        <p:spPr>
          <a:xfrm>
            <a:off x="5396277" y="171752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5695857" y="2746085"/>
            <a:ext cx="2714805" cy="954107"/>
          </a:xfrm>
          <a:prstGeom prst="rect">
            <a:avLst/>
          </a:prstGeom>
          <a:noFill/>
        </p:spPr>
        <p:txBody>
          <a:bodyPr wrap="square" rtlCol="0">
            <a:spAutoFit/>
          </a:bodyPr>
          <a:lstStyle/>
          <a:p>
            <a:pPr algn="ctr"/>
            <a:r>
              <a:rPr lang="es-MX" sz="2800" dirty="0" smtClean="0">
                <a:solidFill>
                  <a:schemeClr val="bg1"/>
                </a:solidFill>
                <a:latin typeface="Arial" panose="020B0604020202020204" pitchFamily="34" charset="0"/>
                <a:cs typeface="Arial" panose="020B0604020202020204" pitchFamily="34" charset="0"/>
              </a:rPr>
              <a:t>INICIO</a:t>
            </a:r>
          </a:p>
          <a:p>
            <a:pPr algn="ctr"/>
            <a:r>
              <a:rPr lang="es-MX" sz="2800" dirty="0" smtClean="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4888717" y="1062516"/>
            <a:ext cx="4329084" cy="4440085"/>
          </a:xfrm>
          <a:prstGeom prst="rect">
            <a:avLst/>
          </a:prstGeom>
        </p:spPr>
      </p:pic>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842556" y="268172"/>
            <a:ext cx="7358358" cy="4431983"/>
          </a:xfrm>
          <a:prstGeom prst="rect">
            <a:avLst/>
          </a:prstGeom>
          <a:noFill/>
        </p:spPr>
        <p:txBody>
          <a:bodyPr wrap="square">
            <a:spAutoFit/>
          </a:bodyPr>
          <a:lstStyle/>
          <a:p>
            <a:pPr algn="ctr">
              <a:lnSpc>
                <a:spcPct val="150000"/>
              </a:lnSpc>
            </a:pPr>
            <a:r>
              <a:rPr lang="es-ES" sz="2400" b="1" dirty="0"/>
              <a:t>MODELO DE GESTION ORGANIZACIONAL : CUAL SE ADECUA A TU EMPRESA </a:t>
            </a:r>
            <a:r>
              <a:rPr lang="es-ES" sz="2400" b="1" dirty="0" smtClean="0"/>
              <a:t>?</a:t>
            </a:r>
          </a:p>
          <a:p>
            <a:pPr algn="ctr">
              <a:lnSpc>
                <a:spcPct val="150000"/>
              </a:lnSpc>
            </a:pPr>
            <a:endParaRPr lang="es-ES" sz="1400" b="1" dirty="0"/>
          </a:p>
          <a:p>
            <a:pPr algn="ctr">
              <a:lnSpc>
                <a:spcPct val="150000"/>
              </a:lnSpc>
            </a:pPr>
            <a:endParaRPr lang="es-ES" sz="1400" b="1" dirty="0" smtClean="0"/>
          </a:p>
          <a:p>
            <a:pPr algn="just">
              <a:lnSpc>
                <a:spcPct val="150000"/>
              </a:lnSpc>
            </a:pPr>
            <a:r>
              <a:rPr lang="es-ES" sz="1400" dirty="0"/>
              <a:t>Gerenciar una organización o administrar un negocio requiere definir un modelo de Gestión organizacional de acuerdo a sus objetivos y al ADN de la empresa, (acordémonos que el ADN de una empresa es la forma como se combinan el bloque de la construcción de la compañía como son : Los derechos de decisión y normas, los motivadores y compromisos, la información y modos de pensar y la estructura y redes, todo ello determina la aptitud de la empresa para su ejecución frente al mercado.)de tal manera que implementar un buen modelo de Gestión es importante para que la organización, negocio o empresa ejecute grandes niveles de excelencia ganar la preferencia del </a:t>
            </a:r>
            <a:r>
              <a:rPr lang="es-ES" sz="1400" dirty="0" smtClean="0"/>
              <a:t>público </a:t>
            </a:r>
            <a:r>
              <a:rPr lang="es-ES" sz="1400" dirty="0"/>
              <a:t>y ser </a:t>
            </a:r>
            <a:r>
              <a:rPr lang="es-ES" sz="1400" dirty="0" smtClean="0"/>
              <a:t>más </a:t>
            </a:r>
            <a:r>
              <a:rPr lang="es-ES" sz="1400" dirty="0"/>
              <a:t>competitiva.</a:t>
            </a:r>
            <a:endParaRPr lang="es-419" sz="135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Elipse 6"/>
          <p:cNvSpPr/>
          <p:nvPr/>
        </p:nvSpPr>
        <p:spPr>
          <a:xfrm>
            <a:off x="4760837" y="470015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318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829493" y="1665897"/>
            <a:ext cx="7358358" cy="4062651"/>
          </a:xfrm>
          <a:prstGeom prst="rect">
            <a:avLst/>
          </a:prstGeom>
          <a:noFill/>
        </p:spPr>
        <p:txBody>
          <a:bodyPr wrap="square">
            <a:spAutoFit/>
          </a:bodyPr>
          <a:lstStyle/>
          <a:p>
            <a:pPr algn="ctr">
              <a:lnSpc>
                <a:spcPct val="150000"/>
              </a:lnSpc>
            </a:pPr>
            <a:r>
              <a:rPr lang="es-ES" b="1" dirty="0" smtClean="0"/>
              <a:t>TAMBIEN </a:t>
            </a:r>
            <a:r>
              <a:rPr lang="es-ES" b="1" dirty="0"/>
              <a:t>A CERCA DE LA GESTION ORGANIZACIONAL.</a:t>
            </a:r>
          </a:p>
          <a:p>
            <a:pPr algn="ctr">
              <a:lnSpc>
                <a:spcPct val="150000"/>
              </a:lnSpc>
            </a:pPr>
            <a:endParaRPr lang="es-ES" sz="1400" b="1" dirty="0" smtClean="0"/>
          </a:p>
          <a:p>
            <a:pPr algn="just">
              <a:lnSpc>
                <a:spcPct val="150000"/>
              </a:lnSpc>
            </a:pPr>
            <a:r>
              <a:rPr lang="es-ES" sz="1400" dirty="0"/>
              <a:t>Y a vimos la definición general de lo que es la Gestión Organizacional, ahora vamos a complementar diciendo que la Gestión Organizacional es la responsable de definir procesos y promover el control y la asignación de los recursos ya sean financieros, materiales, tecnológicos o humanos. Cuando una gestión es llevada a cabo de manera gerencial y profesional siempre mantiene una organización funcionando de manera organizada y armoniosa. Es por ello que a través de una alta gerencia, ejecutivos de alto nivel, mano de obra altamente calificada la Gestión ejecutada mantiene una compañía competitiva, productiva y sostenible. Como son varios tipos de Gestión Organizacional debemos tener en cuenta que par la mejor implantación del tipo de Gestión se deben tener encueta varios factores y particulares de la empresa. Se pueden combinar diferentes tipos de Gestión dependiendo de </a:t>
            </a:r>
            <a:r>
              <a:rPr lang="es-ES" sz="1400" dirty="0" smtClean="0"/>
              <a:t>cuál </a:t>
            </a:r>
            <a:r>
              <a:rPr lang="es-ES" sz="1400" dirty="0"/>
              <a:t>sea la estrategia de cada negocio.</a:t>
            </a:r>
            <a:endParaRPr lang="es-419" sz="135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Elipse 6"/>
          <p:cNvSpPr/>
          <p:nvPr/>
        </p:nvSpPr>
        <p:spPr>
          <a:xfrm>
            <a:off x="6955397" y="540555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418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698864" y="829874"/>
            <a:ext cx="7358358" cy="5124480"/>
          </a:xfrm>
          <a:prstGeom prst="rect">
            <a:avLst/>
          </a:prstGeom>
          <a:noFill/>
        </p:spPr>
        <p:txBody>
          <a:bodyPr wrap="square">
            <a:spAutoFit/>
          </a:bodyPr>
          <a:lstStyle/>
          <a:p>
            <a:pPr algn="ctr">
              <a:lnSpc>
                <a:spcPct val="150000"/>
              </a:lnSpc>
            </a:pPr>
            <a:r>
              <a:rPr lang="es-ES" b="1" dirty="0" smtClean="0"/>
              <a:t>4 MODELOS </a:t>
            </a:r>
            <a:r>
              <a:rPr lang="es-ES" b="1" dirty="0"/>
              <a:t>DE GESTION </a:t>
            </a:r>
            <a:r>
              <a:rPr lang="es-ES" b="1" dirty="0" smtClean="0"/>
              <a:t>ORGANIZACIONAL.</a:t>
            </a:r>
          </a:p>
          <a:p>
            <a:pPr algn="ctr">
              <a:lnSpc>
                <a:spcPct val="150000"/>
              </a:lnSpc>
            </a:pPr>
            <a:endParaRPr lang="es-ES" b="1" dirty="0" smtClean="0"/>
          </a:p>
          <a:p>
            <a:pPr marL="342900" indent="-342900" algn="just">
              <a:lnSpc>
                <a:spcPct val="150000"/>
              </a:lnSpc>
              <a:buAutoNum type="arabicPeriod"/>
            </a:pPr>
            <a:r>
              <a:rPr lang="es-ES" sz="1400" b="1" dirty="0" smtClean="0"/>
              <a:t>GESTION </a:t>
            </a:r>
            <a:r>
              <a:rPr lang="es-ES" sz="1400" b="1" dirty="0"/>
              <a:t>POR RESULTADOS: </a:t>
            </a:r>
            <a:endParaRPr lang="es-ES" sz="1400" b="1" dirty="0" smtClean="0"/>
          </a:p>
          <a:p>
            <a:pPr marL="342900" indent="-342900" algn="just">
              <a:lnSpc>
                <a:spcPct val="150000"/>
              </a:lnSpc>
              <a:buAutoNum type="arabicPeriod"/>
            </a:pPr>
            <a:endParaRPr lang="es-ES" sz="1400" b="1" dirty="0" smtClean="0"/>
          </a:p>
          <a:p>
            <a:pPr algn="just">
              <a:lnSpc>
                <a:spcPct val="150000"/>
              </a:lnSpc>
            </a:pPr>
            <a:r>
              <a:rPr lang="es-ES" sz="1400" dirty="0" smtClean="0"/>
              <a:t>Este </a:t>
            </a:r>
            <a:r>
              <a:rPr lang="es-ES" sz="1400" dirty="0"/>
              <a:t>tipo es basado en las metas y objetivos de la organización que deben estar de acuerdo con algo muy importante como lo habíamos dicho LA PLANEACION ESTATEGICA. La idea es involucrar a la gerencia y a los colaboradores para conseguir los resultados previamente planeados. Dichos resultados deben ser monitoreados y para el logro de un buen resultado es </a:t>
            </a:r>
            <a:r>
              <a:rPr lang="es-ES" sz="1400" dirty="0" smtClean="0"/>
              <a:t>más </a:t>
            </a:r>
            <a:r>
              <a:rPr lang="es-ES" sz="1400" dirty="0"/>
              <a:t>importante el resultado logrado que el método utilizado. Los objetivos que son el foco de la Gestión por Resultados se debe definir para los diferentes niveles de la organización. Otra parte importante en este tipo es la verificación periódica de los equipos para realizar una auditoria comparativa a cerca de los resultados obtenidos con las metas planificadas y poder hacer las mejoras continuas para la próxima vez. Cada uno de los perfiles que intervienen en el proceso de Gestión saben lo que la empresa necesita de ellos haciendo que se sientan motivados y comprometidos para conseguir los resultados esperados por la alta gerencia de la compañía.</a:t>
            </a:r>
            <a:endParaRPr lang="es-ES" sz="1400" b="1" dirty="0" smtClean="0"/>
          </a:p>
        </p:txBody>
      </p:sp>
      <p:sp>
        <p:nvSpPr>
          <p:cNvPr id="7" name="Elipse 6"/>
          <p:cNvSpPr/>
          <p:nvPr/>
        </p:nvSpPr>
        <p:spPr>
          <a:xfrm>
            <a:off x="6955397" y="540555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uadroTexto 3"/>
          <p:cNvSpPr txBox="1"/>
          <p:nvPr/>
        </p:nvSpPr>
        <p:spPr>
          <a:xfrm>
            <a:off x="522514" y="6204857"/>
            <a:ext cx="6432883" cy="215444"/>
          </a:xfrm>
          <a:prstGeom prst="rect">
            <a:avLst/>
          </a:prstGeom>
          <a:noFill/>
        </p:spPr>
        <p:txBody>
          <a:bodyPr wrap="square" rtlCol="0">
            <a:spAutoFit/>
          </a:bodyPr>
          <a:lstStyle/>
          <a:p>
            <a:r>
              <a:rPr lang="es-CO" sz="800" dirty="0"/>
              <a:t>https://blog.pro-optim.com/consultoria-organizacional/modelos-de-gestion-organizacional-cual-es-el-mas-adecuado-para-tu-empresa/</a:t>
            </a:r>
          </a:p>
        </p:txBody>
      </p:sp>
    </p:spTree>
    <p:extLst>
      <p:ext uri="{BB962C8B-B14F-4D97-AF65-F5344CB8AC3E}">
        <p14:creationId xmlns:p14="http://schemas.microsoft.com/office/powerpoint/2010/main" val="2711462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672738" y="1342899"/>
            <a:ext cx="7358358" cy="4062651"/>
          </a:xfrm>
          <a:prstGeom prst="rect">
            <a:avLst/>
          </a:prstGeom>
          <a:noFill/>
        </p:spPr>
        <p:txBody>
          <a:bodyPr wrap="square">
            <a:spAutoFit/>
          </a:bodyPr>
          <a:lstStyle/>
          <a:p>
            <a:pPr algn="ctr">
              <a:lnSpc>
                <a:spcPct val="150000"/>
              </a:lnSpc>
            </a:pPr>
            <a:r>
              <a:rPr lang="es-ES" b="1" dirty="0" smtClean="0"/>
              <a:t>MODELOS </a:t>
            </a:r>
            <a:r>
              <a:rPr lang="es-ES" b="1" dirty="0"/>
              <a:t>DE GESTION </a:t>
            </a:r>
            <a:r>
              <a:rPr lang="es-ES" b="1" dirty="0" smtClean="0"/>
              <a:t>ORGANIZACIONAL.</a:t>
            </a:r>
          </a:p>
          <a:p>
            <a:pPr algn="ctr">
              <a:lnSpc>
                <a:spcPct val="150000"/>
              </a:lnSpc>
            </a:pPr>
            <a:endParaRPr lang="es-ES" sz="1400" b="1" dirty="0"/>
          </a:p>
          <a:p>
            <a:pPr algn="just">
              <a:lnSpc>
                <a:spcPct val="150000"/>
              </a:lnSpc>
            </a:pPr>
            <a:r>
              <a:rPr lang="es-ES" sz="1400" dirty="0" smtClean="0"/>
              <a:t>2. GESTION </a:t>
            </a:r>
            <a:r>
              <a:rPr lang="es-ES" sz="1400" dirty="0"/>
              <a:t>DEMOCRATICA: Este tipo es basado en la participación de los empleados en los procesos de toma de decisiones y participan de manera activa en la definición de estrategias, busca tener una relación </a:t>
            </a:r>
            <a:r>
              <a:rPr lang="es-ES" sz="1400" dirty="0" smtClean="0"/>
              <a:t>más </a:t>
            </a:r>
            <a:r>
              <a:rPr lang="es-ES" sz="1400" dirty="0"/>
              <a:t>estrecha con los empleados como capital intelectual, este modelo se implementa en cooperativas o empresas de Alto nivel de desarrollo humano. </a:t>
            </a:r>
            <a:r>
              <a:rPr lang="es-ES" sz="1400" dirty="0"/>
              <a:t>Para la participación de los empleados la empresa debe estar segura de dos aspectos importantes que son: 1. La capacidad técnica y 2. El juicio de los empleados. Acá los empleados se enfrentan a situaciones determinadas, pero en función de la misión, visión y los valores de la organización y necesitan finalmente encontrar soluciones creativas para lo que quiere la empresa. La comunicación y transparencia es indispensable en es te tipo de Gestión ya que motiva a los empleados a tener un mejor sentido de pertenencia para con la compañía. </a:t>
            </a:r>
            <a:endParaRPr lang="es-ES" sz="1400" dirty="0"/>
          </a:p>
        </p:txBody>
      </p:sp>
      <p:sp>
        <p:nvSpPr>
          <p:cNvPr id="7" name="Elipse 6"/>
          <p:cNvSpPr/>
          <p:nvPr/>
        </p:nvSpPr>
        <p:spPr>
          <a:xfrm>
            <a:off x="6955397" y="540555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uadroTexto 3"/>
          <p:cNvSpPr txBox="1"/>
          <p:nvPr/>
        </p:nvSpPr>
        <p:spPr>
          <a:xfrm>
            <a:off x="522514" y="6204857"/>
            <a:ext cx="6432883" cy="215444"/>
          </a:xfrm>
          <a:prstGeom prst="rect">
            <a:avLst/>
          </a:prstGeom>
          <a:noFill/>
        </p:spPr>
        <p:txBody>
          <a:bodyPr wrap="square" rtlCol="0">
            <a:spAutoFit/>
          </a:bodyPr>
          <a:lstStyle/>
          <a:p>
            <a:r>
              <a:rPr lang="es-CO" sz="800" dirty="0"/>
              <a:t>https://blog.pro-optim.com/consultoria-organizacional/modelos-de-gestion-organizacional-cual-es-el-mas-adecuado-para-tu-empresa/</a:t>
            </a:r>
          </a:p>
        </p:txBody>
      </p:sp>
    </p:spTree>
    <p:extLst>
      <p:ext uri="{BB962C8B-B14F-4D97-AF65-F5344CB8AC3E}">
        <p14:creationId xmlns:p14="http://schemas.microsoft.com/office/powerpoint/2010/main" val="39886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672738" y="1342899"/>
            <a:ext cx="7358358" cy="3890745"/>
          </a:xfrm>
          <a:prstGeom prst="rect">
            <a:avLst/>
          </a:prstGeom>
          <a:noFill/>
        </p:spPr>
        <p:txBody>
          <a:bodyPr wrap="square">
            <a:spAutoFit/>
          </a:bodyPr>
          <a:lstStyle/>
          <a:p>
            <a:pPr algn="ctr">
              <a:lnSpc>
                <a:spcPct val="150000"/>
              </a:lnSpc>
            </a:pPr>
            <a:r>
              <a:rPr lang="es-ES" b="1" dirty="0" smtClean="0"/>
              <a:t>MODELOS </a:t>
            </a:r>
            <a:r>
              <a:rPr lang="es-ES" b="1" dirty="0"/>
              <a:t>DE GESTION </a:t>
            </a:r>
            <a:r>
              <a:rPr lang="es-ES" b="1" dirty="0" smtClean="0"/>
              <a:t>ORGANIZACIONAL.</a:t>
            </a:r>
          </a:p>
          <a:p>
            <a:pPr algn="ctr">
              <a:lnSpc>
                <a:spcPct val="150000"/>
              </a:lnSpc>
            </a:pPr>
            <a:endParaRPr lang="es-ES" b="1" dirty="0" smtClean="0"/>
          </a:p>
          <a:p>
            <a:pPr algn="ctr">
              <a:lnSpc>
                <a:spcPct val="150000"/>
              </a:lnSpc>
            </a:pPr>
            <a:endParaRPr lang="es-ES" b="1" dirty="0" smtClean="0"/>
          </a:p>
          <a:p>
            <a:pPr algn="just">
              <a:lnSpc>
                <a:spcPct val="150000"/>
              </a:lnSpc>
            </a:pPr>
            <a:r>
              <a:rPr lang="es-ES" sz="1400" dirty="0" smtClean="0"/>
              <a:t>3. GESTION </a:t>
            </a:r>
            <a:r>
              <a:rPr lang="es-ES" sz="1400" dirty="0"/>
              <a:t>BASADA EN PROCESOS : </a:t>
            </a:r>
            <a:endParaRPr lang="es-ES" sz="1400" dirty="0" smtClean="0"/>
          </a:p>
          <a:p>
            <a:pPr algn="just">
              <a:lnSpc>
                <a:spcPct val="150000"/>
              </a:lnSpc>
            </a:pPr>
            <a:r>
              <a:rPr lang="es-ES" sz="1400" dirty="0" smtClean="0"/>
              <a:t>La </a:t>
            </a:r>
            <a:r>
              <a:rPr lang="es-ES" sz="1400" dirty="0"/>
              <a:t>Gestión de Procesos se basa en la continua mejora de los Procesos, estas empresas buscan monitorear y evaluar los procesos y estandarizarlos, además busca identificar e implantar las mejores </a:t>
            </a:r>
            <a:r>
              <a:rPr lang="es-ES" sz="1400" dirty="0" smtClean="0"/>
              <a:t>prácticas, </a:t>
            </a:r>
            <a:r>
              <a:rPr lang="es-ES" sz="1400" dirty="0"/>
              <a:t>así mismo mejora los diferentes sectores de la empresa sistematizar los flujos de trabajo y por ende bajar los costos. Al manejar información relevante a los procesos la idea es hacerlos </a:t>
            </a:r>
            <a:r>
              <a:rPr lang="es-ES" sz="1400" dirty="0" smtClean="0"/>
              <a:t>más </a:t>
            </a:r>
            <a:r>
              <a:rPr lang="es-ES" sz="1400" dirty="0"/>
              <a:t>fluidos, transparentes, eficientes y alineados a los objetivos de la organización. Finalmente enfocándose la empresa en los procesos se puede ofrecer productos y servicios con alto nivel de calidad siendo </a:t>
            </a:r>
            <a:r>
              <a:rPr lang="es-ES" sz="1400" dirty="0" smtClean="0"/>
              <a:t>más </a:t>
            </a:r>
            <a:r>
              <a:rPr lang="es-ES" sz="1400" dirty="0"/>
              <a:t>competitivo en el mercado que participe la compañía.</a:t>
            </a:r>
            <a:endParaRPr lang="es-ES" sz="1400" b="1" dirty="0"/>
          </a:p>
        </p:txBody>
      </p:sp>
      <p:sp>
        <p:nvSpPr>
          <p:cNvPr id="7" name="Elipse 6"/>
          <p:cNvSpPr/>
          <p:nvPr/>
        </p:nvSpPr>
        <p:spPr>
          <a:xfrm>
            <a:off x="6955397" y="540555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uadroTexto 3"/>
          <p:cNvSpPr txBox="1"/>
          <p:nvPr/>
        </p:nvSpPr>
        <p:spPr>
          <a:xfrm>
            <a:off x="522514" y="6204857"/>
            <a:ext cx="6432883" cy="215444"/>
          </a:xfrm>
          <a:prstGeom prst="rect">
            <a:avLst/>
          </a:prstGeom>
          <a:noFill/>
        </p:spPr>
        <p:txBody>
          <a:bodyPr wrap="square" rtlCol="0">
            <a:spAutoFit/>
          </a:bodyPr>
          <a:lstStyle/>
          <a:p>
            <a:r>
              <a:rPr lang="es-CO" sz="800" dirty="0"/>
              <a:t>https://blog.pro-optim.com/consultoria-organizacional/modelos-de-gestion-organizacional-cual-es-el-mas-adecuado-para-tu-empresa/</a:t>
            </a:r>
          </a:p>
        </p:txBody>
      </p:sp>
    </p:spTree>
    <p:extLst>
      <p:ext uri="{BB962C8B-B14F-4D97-AF65-F5344CB8AC3E}">
        <p14:creationId xmlns:p14="http://schemas.microsoft.com/office/powerpoint/2010/main" val="1779013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672738" y="1342899"/>
            <a:ext cx="7358358" cy="3924151"/>
          </a:xfrm>
          <a:prstGeom prst="rect">
            <a:avLst/>
          </a:prstGeom>
          <a:noFill/>
        </p:spPr>
        <p:txBody>
          <a:bodyPr wrap="square">
            <a:spAutoFit/>
          </a:bodyPr>
          <a:lstStyle/>
          <a:p>
            <a:pPr algn="ctr">
              <a:lnSpc>
                <a:spcPct val="150000"/>
              </a:lnSpc>
            </a:pPr>
            <a:r>
              <a:rPr lang="es-ES" b="1" dirty="0" smtClean="0"/>
              <a:t>MODELOS </a:t>
            </a:r>
            <a:r>
              <a:rPr lang="es-ES" b="1" dirty="0"/>
              <a:t>DE GESTION </a:t>
            </a:r>
            <a:r>
              <a:rPr lang="es-ES" b="1" dirty="0" smtClean="0"/>
              <a:t>ORGANIZACIONAL.</a:t>
            </a:r>
          </a:p>
          <a:p>
            <a:pPr algn="ctr">
              <a:lnSpc>
                <a:spcPct val="150000"/>
              </a:lnSpc>
            </a:pPr>
            <a:endParaRPr lang="es-ES" b="1" dirty="0" smtClean="0"/>
          </a:p>
          <a:p>
            <a:pPr algn="ctr">
              <a:lnSpc>
                <a:spcPct val="150000"/>
              </a:lnSpc>
            </a:pPr>
            <a:endParaRPr lang="es-ES" b="1" dirty="0" smtClean="0"/>
          </a:p>
          <a:p>
            <a:pPr algn="just">
              <a:lnSpc>
                <a:spcPct val="150000"/>
              </a:lnSpc>
            </a:pPr>
            <a:r>
              <a:rPr lang="es-ES" sz="1400" dirty="0" smtClean="0"/>
              <a:t>4. GESTION </a:t>
            </a:r>
            <a:r>
              <a:rPr lang="es-ES" sz="1400" dirty="0"/>
              <a:t>CENTRALIZADA : Esta Gestión es </a:t>
            </a:r>
            <a:r>
              <a:rPr lang="es-ES" sz="1400" dirty="0" smtClean="0"/>
              <a:t>más </a:t>
            </a:r>
            <a:r>
              <a:rPr lang="es-ES" sz="1400" dirty="0"/>
              <a:t>compleja y de </a:t>
            </a:r>
            <a:r>
              <a:rPr lang="es-ES" sz="1400" dirty="0" smtClean="0"/>
              <a:t>más </a:t>
            </a:r>
            <a:r>
              <a:rPr lang="es-ES" sz="1400" dirty="0"/>
              <a:t>responsabilidad y jerarquía toda </a:t>
            </a:r>
            <a:r>
              <a:rPr lang="es-ES" sz="1400" dirty="0" smtClean="0"/>
              <a:t>vez </a:t>
            </a:r>
            <a:r>
              <a:rPr lang="es-ES" sz="1400" dirty="0"/>
              <a:t>que el poder de decisión se concentra en el Líder, el gerente es el centro de todo, define los objetivos, delega responsabilidades , controla el rendimiento proporciona pautas y decide sobre todo. </a:t>
            </a:r>
            <a:r>
              <a:rPr lang="es-ES" sz="1400" dirty="0"/>
              <a:t>Vaya responsabilidad!! Aunque esta postura parezca radical este tipo de Gestión es recomendable para las empresas que poseen profesionales sin experiencia o pocos calificados por lo tanto el líder o gerente es el que toma las riendas del negocio y guía a los empleados. Podemos decir que antes se utilizaba este tipo de Gestión, ahora es difícil encontrar una empresa de estas características.</a:t>
            </a:r>
            <a:endParaRPr lang="es-ES" sz="1400" dirty="0"/>
          </a:p>
        </p:txBody>
      </p:sp>
      <p:sp>
        <p:nvSpPr>
          <p:cNvPr id="7" name="Elipse 6"/>
          <p:cNvSpPr/>
          <p:nvPr/>
        </p:nvSpPr>
        <p:spPr>
          <a:xfrm>
            <a:off x="6955397" y="540555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uadroTexto 1"/>
          <p:cNvSpPr txBox="1"/>
          <p:nvPr/>
        </p:nvSpPr>
        <p:spPr>
          <a:xfrm>
            <a:off x="522514" y="6204857"/>
            <a:ext cx="6432883" cy="215444"/>
          </a:xfrm>
          <a:prstGeom prst="rect">
            <a:avLst/>
          </a:prstGeom>
          <a:noFill/>
        </p:spPr>
        <p:txBody>
          <a:bodyPr wrap="square" rtlCol="0">
            <a:spAutoFit/>
          </a:bodyPr>
          <a:lstStyle/>
          <a:p>
            <a:r>
              <a:rPr lang="es-CO" sz="800" dirty="0"/>
              <a:t>https://blog.pro-optim.com/consultoria-organizacional/modelos-de-gestion-organizacional-cual-es-el-mas-adecuado-para-tu-empresa/</a:t>
            </a:r>
          </a:p>
        </p:txBody>
      </p:sp>
    </p:spTree>
    <p:extLst>
      <p:ext uri="{BB962C8B-B14F-4D97-AF65-F5344CB8AC3E}">
        <p14:creationId xmlns:p14="http://schemas.microsoft.com/office/powerpoint/2010/main" val="1998760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672738" y="1342899"/>
            <a:ext cx="7358358" cy="3600986"/>
          </a:xfrm>
          <a:prstGeom prst="rect">
            <a:avLst/>
          </a:prstGeom>
          <a:noFill/>
        </p:spPr>
        <p:txBody>
          <a:bodyPr wrap="square">
            <a:spAutoFit/>
          </a:bodyPr>
          <a:lstStyle/>
          <a:p>
            <a:pPr algn="ctr">
              <a:lnSpc>
                <a:spcPct val="150000"/>
              </a:lnSpc>
            </a:pPr>
            <a:r>
              <a:rPr lang="es-ES" b="1" dirty="0" smtClean="0"/>
              <a:t>PLANEACIÒN </a:t>
            </a:r>
            <a:r>
              <a:rPr lang="es-ES" b="1" dirty="0"/>
              <a:t>ESTRATEGICA Y UTILIDAD PARA LA </a:t>
            </a:r>
            <a:r>
              <a:rPr lang="es-ES" b="1" dirty="0" smtClean="0"/>
              <a:t>ORGANIZACIÓN.</a:t>
            </a:r>
          </a:p>
          <a:p>
            <a:pPr algn="ctr">
              <a:lnSpc>
                <a:spcPct val="150000"/>
              </a:lnSpc>
            </a:pPr>
            <a:endParaRPr lang="es-ES" dirty="0" smtClean="0"/>
          </a:p>
          <a:p>
            <a:pPr algn="ctr">
              <a:lnSpc>
                <a:spcPct val="150000"/>
              </a:lnSpc>
            </a:pPr>
            <a:endParaRPr lang="es-ES" dirty="0"/>
          </a:p>
          <a:p>
            <a:pPr algn="just">
              <a:lnSpc>
                <a:spcPct val="150000"/>
              </a:lnSpc>
            </a:pPr>
            <a:r>
              <a:rPr lang="es-ES" sz="1400" dirty="0"/>
              <a:t>Como el complemento perfecto a nuestro tema de la gestión organizacional aparece uno que Toda organización debe ejecutar en la consecución del éxito de la compañía la cual lidera y nos referimos a la PLANEACION ESTRATEGICA. Para tener éxito se necesita trazar un camino claro para alcanzar las metas previstas, sin embargo no solo se trata de establecer as donde quiero llegar (que es la definición de estrategia</a:t>
            </a:r>
            <a:r>
              <a:rPr lang="es-ES" sz="1400" dirty="0" smtClean="0"/>
              <a:t>) </a:t>
            </a:r>
            <a:r>
              <a:rPr lang="es-ES" sz="1400" dirty="0" smtClean="0"/>
              <a:t>si </a:t>
            </a:r>
            <a:r>
              <a:rPr lang="es-ES" sz="1400" dirty="0"/>
              <a:t>no</a:t>
            </a:r>
            <a:r>
              <a:rPr lang="es-ES" sz="1400" dirty="0"/>
              <a:t> que también se deben establecer y planear los pasos que se deben seguir para alcanzar la meta, y que es precisamente en lo que consiste la Planeación estratégica de una organización.</a:t>
            </a:r>
          </a:p>
        </p:txBody>
      </p:sp>
      <p:sp>
        <p:nvSpPr>
          <p:cNvPr id="7" name="Elipse 6"/>
          <p:cNvSpPr/>
          <p:nvPr/>
        </p:nvSpPr>
        <p:spPr>
          <a:xfrm>
            <a:off x="6955397" y="540555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6676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672738" y="1342899"/>
            <a:ext cx="7358358" cy="3093154"/>
          </a:xfrm>
          <a:prstGeom prst="rect">
            <a:avLst/>
          </a:prstGeom>
          <a:noFill/>
        </p:spPr>
        <p:txBody>
          <a:bodyPr wrap="square">
            <a:spAutoFit/>
          </a:bodyPr>
          <a:lstStyle/>
          <a:p>
            <a:pPr algn="ctr">
              <a:lnSpc>
                <a:spcPct val="150000"/>
              </a:lnSpc>
            </a:pPr>
            <a:r>
              <a:rPr lang="es-ES" b="1" dirty="0"/>
              <a:t>LA </a:t>
            </a:r>
            <a:r>
              <a:rPr lang="es-ES" b="1" dirty="0" smtClean="0"/>
              <a:t>PLANEACIÒN </a:t>
            </a:r>
            <a:r>
              <a:rPr lang="es-ES" b="1" dirty="0"/>
              <a:t>ESTRATEGICA DE UNA </a:t>
            </a:r>
            <a:r>
              <a:rPr lang="es-ES" b="1" dirty="0" smtClean="0"/>
              <a:t>ORGANIZACIÓN.</a:t>
            </a:r>
          </a:p>
          <a:p>
            <a:pPr algn="ctr">
              <a:lnSpc>
                <a:spcPct val="150000"/>
              </a:lnSpc>
            </a:pPr>
            <a:endParaRPr lang="es-ES" sz="1400" dirty="0" smtClean="0"/>
          </a:p>
          <a:p>
            <a:pPr algn="ctr">
              <a:lnSpc>
                <a:spcPct val="150000"/>
              </a:lnSpc>
            </a:pPr>
            <a:endParaRPr lang="es-ES" sz="1400" dirty="0"/>
          </a:p>
          <a:p>
            <a:pPr algn="just">
              <a:lnSpc>
                <a:spcPct val="150000"/>
              </a:lnSpc>
            </a:pPr>
            <a:r>
              <a:rPr lang="es-ES" sz="1400" b="1" dirty="0"/>
              <a:t>Es una herramienta de Gestión que permite establecer el que hacer y el camino que deben recorrer las empresa para alcanzar las metas previstas y todo el entorno que afecta las decisiones de la compañía. En este sentido la Planeación Estratégica es una herramienta fundamental para la toma de decisiones al interior de cualquier organización. La planificación estratégica es un proceso de formulación y establecimiento de objetivos y en especial los planes de acción que conducirán hacia los objetivos trazados por la Alta Gerencia.</a:t>
            </a:r>
          </a:p>
        </p:txBody>
      </p:sp>
      <p:sp>
        <p:nvSpPr>
          <p:cNvPr id="7" name="Elipse 6"/>
          <p:cNvSpPr/>
          <p:nvPr/>
        </p:nvSpPr>
        <p:spPr>
          <a:xfrm>
            <a:off x="6955397" y="540555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8930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261257" y="1342899"/>
            <a:ext cx="7769839" cy="4801314"/>
          </a:xfrm>
          <a:prstGeom prst="rect">
            <a:avLst/>
          </a:prstGeom>
          <a:noFill/>
        </p:spPr>
        <p:txBody>
          <a:bodyPr wrap="square">
            <a:spAutoFit/>
          </a:bodyPr>
          <a:lstStyle/>
          <a:p>
            <a:pPr algn="ctr">
              <a:lnSpc>
                <a:spcPct val="150000"/>
              </a:lnSpc>
            </a:pPr>
            <a:r>
              <a:rPr lang="es-ES" b="1" dirty="0"/>
              <a:t>BENEFICIOS DE LA </a:t>
            </a:r>
            <a:r>
              <a:rPr lang="es-ES" b="1" dirty="0" smtClean="0"/>
              <a:t>PLANEACIÒN ESTRATEGICA</a:t>
            </a:r>
          </a:p>
          <a:p>
            <a:pPr algn="ctr">
              <a:lnSpc>
                <a:spcPct val="150000"/>
              </a:lnSpc>
            </a:pPr>
            <a:endParaRPr lang="es-ES" b="1" dirty="0" smtClean="0"/>
          </a:p>
          <a:p>
            <a:pPr algn="just">
              <a:lnSpc>
                <a:spcPct val="150000"/>
              </a:lnSpc>
            </a:pPr>
            <a:r>
              <a:rPr lang="es-CO" sz="1400" dirty="0"/>
              <a:t>Entre algunos beneficios podemos citar los </a:t>
            </a:r>
            <a:r>
              <a:rPr lang="es-CO" sz="1400" dirty="0" smtClean="0"/>
              <a:t>más </a:t>
            </a:r>
            <a:r>
              <a:rPr lang="es-CO" sz="1400" dirty="0"/>
              <a:t>relevantes </a:t>
            </a:r>
            <a:r>
              <a:rPr lang="es-CO" sz="1400" dirty="0" smtClean="0"/>
              <a:t>:</a:t>
            </a:r>
          </a:p>
          <a:p>
            <a:pPr algn="just">
              <a:lnSpc>
                <a:spcPct val="150000"/>
              </a:lnSpc>
            </a:pPr>
            <a:r>
              <a:rPr lang="es-ES" sz="1400" dirty="0"/>
              <a:t>❖ Permite que la organización actué de forma proactiva y no reactiva porque se plantea las preguntas antes de ejecutarlas : Que somos ? Que deberíamos ser ?en </a:t>
            </a:r>
            <a:r>
              <a:rPr lang="es-ES" sz="1400" dirty="0" smtClean="0"/>
              <a:t>dónde </a:t>
            </a:r>
            <a:r>
              <a:rPr lang="es-ES" sz="1400" dirty="0"/>
              <a:t>estamos ? Hacia </a:t>
            </a:r>
            <a:r>
              <a:rPr lang="es-ES" sz="1400" dirty="0" smtClean="0"/>
              <a:t>dónde </a:t>
            </a:r>
            <a:r>
              <a:rPr lang="es-ES" sz="1400" dirty="0"/>
              <a:t>vamos?. </a:t>
            </a:r>
            <a:endParaRPr lang="es-ES" sz="1400" dirty="0" smtClean="0"/>
          </a:p>
          <a:p>
            <a:pPr algn="just">
              <a:lnSpc>
                <a:spcPct val="150000"/>
              </a:lnSpc>
            </a:pPr>
            <a:r>
              <a:rPr lang="es-ES" sz="1400" dirty="0" smtClean="0"/>
              <a:t>❖ </a:t>
            </a:r>
            <a:r>
              <a:rPr lang="es-ES" sz="1400" dirty="0"/>
              <a:t>Suministra al equipo un sentido de Direccionamiento pues le permite que cada miembro sepa que su trabajo afecta los indicadores y contribuyen o no al cumplimiento de los objetivos. </a:t>
            </a:r>
            <a:endParaRPr lang="es-ES" sz="1400" dirty="0" smtClean="0"/>
          </a:p>
          <a:p>
            <a:pPr algn="just">
              <a:lnSpc>
                <a:spcPct val="150000"/>
              </a:lnSpc>
            </a:pPr>
            <a:r>
              <a:rPr lang="es-ES" sz="1400" dirty="0" smtClean="0"/>
              <a:t>❖ </a:t>
            </a:r>
            <a:r>
              <a:rPr lang="es-ES" sz="1400" dirty="0"/>
              <a:t>Incrementa la rentabilidad y cuota de mercado pues coordina el entorno interno con el externo de las empresas, los recursos financieros con los no financieros y los planes a corto plazo con los de largo plazo. </a:t>
            </a:r>
            <a:endParaRPr lang="es-ES" sz="1400" dirty="0" smtClean="0"/>
          </a:p>
          <a:p>
            <a:pPr algn="just">
              <a:lnSpc>
                <a:spcPct val="150000"/>
              </a:lnSpc>
            </a:pPr>
            <a:r>
              <a:rPr lang="es-ES" sz="1400" dirty="0" smtClean="0"/>
              <a:t>❖ </a:t>
            </a:r>
            <a:r>
              <a:rPr lang="es-ES" sz="1400" dirty="0"/>
              <a:t>Aumenta el tema de negocio como tal pues analiza constantemente las oportunidades de negocio y busca los mercados no disputados. </a:t>
            </a:r>
            <a:endParaRPr lang="es-ES" sz="1400" dirty="0" smtClean="0"/>
          </a:p>
          <a:p>
            <a:pPr algn="just">
              <a:lnSpc>
                <a:spcPct val="150000"/>
              </a:lnSpc>
            </a:pPr>
            <a:r>
              <a:rPr lang="es-ES" sz="1400" dirty="0" smtClean="0"/>
              <a:t>❖ </a:t>
            </a:r>
            <a:r>
              <a:rPr lang="es-ES" sz="1400" dirty="0"/>
              <a:t>Aumenta la satisfacción laboral al darle sentido a cada persona al comprender que su trabajo es indispensable para la misión y visón de la compañía además de darle un sentido de pertenecía para con </a:t>
            </a:r>
            <a:r>
              <a:rPr lang="es-ES" sz="1400" dirty="0" smtClean="0"/>
              <a:t>ella.</a:t>
            </a:r>
            <a:endParaRPr lang="es-ES" sz="1400" dirty="0"/>
          </a:p>
        </p:txBody>
      </p:sp>
      <p:sp>
        <p:nvSpPr>
          <p:cNvPr id="7" name="Elipse 6"/>
          <p:cNvSpPr/>
          <p:nvPr/>
        </p:nvSpPr>
        <p:spPr>
          <a:xfrm>
            <a:off x="7487016" y="558843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uadroTexto 1"/>
          <p:cNvSpPr txBox="1"/>
          <p:nvPr/>
        </p:nvSpPr>
        <p:spPr>
          <a:xfrm>
            <a:off x="0" y="6374674"/>
            <a:ext cx="8294914" cy="215444"/>
          </a:xfrm>
          <a:prstGeom prst="rect">
            <a:avLst/>
          </a:prstGeom>
          <a:noFill/>
        </p:spPr>
        <p:txBody>
          <a:bodyPr wrap="square" rtlCol="0">
            <a:spAutoFit/>
          </a:bodyPr>
          <a:lstStyle/>
          <a:p>
            <a:r>
              <a:rPr lang="es-CO" sz="800" dirty="0"/>
              <a:t>https://gestion.pensemos.com/que-es-la-planeacion-estrategica-y-para-que-sirve</a:t>
            </a:r>
          </a:p>
        </p:txBody>
      </p:sp>
    </p:spTree>
    <p:extLst>
      <p:ext uri="{BB962C8B-B14F-4D97-AF65-F5344CB8AC3E}">
        <p14:creationId xmlns:p14="http://schemas.microsoft.com/office/powerpoint/2010/main" val="1508719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262537" y="903239"/>
            <a:ext cx="7769839" cy="5078313"/>
          </a:xfrm>
          <a:prstGeom prst="rect">
            <a:avLst/>
          </a:prstGeom>
          <a:noFill/>
        </p:spPr>
        <p:txBody>
          <a:bodyPr wrap="square">
            <a:spAutoFit/>
          </a:bodyPr>
          <a:lstStyle/>
          <a:p>
            <a:pPr algn="ctr">
              <a:lnSpc>
                <a:spcPct val="150000"/>
              </a:lnSpc>
            </a:pPr>
            <a:r>
              <a:rPr lang="es-ES" b="1" dirty="0"/>
              <a:t>ETAPAS DE LA PLANEACION </a:t>
            </a:r>
            <a:r>
              <a:rPr lang="es-ES" b="1" dirty="0" smtClean="0"/>
              <a:t>ESTRATEGICA.</a:t>
            </a:r>
          </a:p>
          <a:p>
            <a:pPr algn="ctr">
              <a:lnSpc>
                <a:spcPct val="150000"/>
              </a:lnSpc>
            </a:pPr>
            <a:endParaRPr lang="es-ES" b="1" dirty="0"/>
          </a:p>
          <a:p>
            <a:pPr algn="ctr">
              <a:lnSpc>
                <a:spcPct val="150000"/>
              </a:lnSpc>
            </a:pPr>
            <a:endParaRPr lang="es-ES" b="1" dirty="0" smtClean="0"/>
          </a:p>
          <a:p>
            <a:pPr algn="just">
              <a:lnSpc>
                <a:spcPct val="150000"/>
              </a:lnSpc>
            </a:pPr>
            <a:r>
              <a:rPr lang="es-ES" dirty="0"/>
              <a:t>Todos los detalles de la Planeación Estratégica podrás verlos en el link que te dejamos abajo, por ahora los vamos a nombrar para poder desarrollar nuestra actividad. Estas etapas son </a:t>
            </a:r>
            <a:r>
              <a:rPr lang="es-ES" dirty="0" smtClean="0"/>
              <a:t>:</a:t>
            </a:r>
          </a:p>
          <a:p>
            <a:pPr algn="just">
              <a:lnSpc>
                <a:spcPct val="150000"/>
              </a:lnSpc>
            </a:pPr>
            <a:r>
              <a:rPr lang="es-ES" dirty="0" smtClean="0"/>
              <a:t> </a:t>
            </a:r>
            <a:r>
              <a:rPr lang="es-ES" dirty="0"/>
              <a:t>1. Crear la estrategia </a:t>
            </a:r>
            <a:endParaRPr lang="es-ES" dirty="0" smtClean="0"/>
          </a:p>
          <a:p>
            <a:pPr algn="just">
              <a:lnSpc>
                <a:spcPct val="150000"/>
              </a:lnSpc>
            </a:pPr>
            <a:r>
              <a:rPr lang="es-ES" dirty="0" smtClean="0"/>
              <a:t>2</a:t>
            </a:r>
            <a:r>
              <a:rPr lang="es-ES" dirty="0"/>
              <a:t>. Planear la estrategia </a:t>
            </a:r>
            <a:endParaRPr lang="es-ES" dirty="0" smtClean="0"/>
          </a:p>
          <a:p>
            <a:pPr algn="just">
              <a:lnSpc>
                <a:spcPct val="150000"/>
              </a:lnSpc>
            </a:pPr>
            <a:r>
              <a:rPr lang="es-ES" dirty="0" smtClean="0"/>
              <a:t>3</a:t>
            </a:r>
            <a:r>
              <a:rPr lang="es-ES" dirty="0"/>
              <a:t>. Alineación estratégica </a:t>
            </a:r>
            <a:endParaRPr lang="es-ES" dirty="0" smtClean="0"/>
          </a:p>
          <a:p>
            <a:pPr algn="just">
              <a:lnSpc>
                <a:spcPct val="150000"/>
              </a:lnSpc>
            </a:pPr>
            <a:r>
              <a:rPr lang="es-ES" dirty="0" smtClean="0"/>
              <a:t>4</a:t>
            </a:r>
            <a:r>
              <a:rPr lang="es-ES" dirty="0"/>
              <a:t>. Planear la operación </a:t>
            </a:r>
            <a:endParaRPr lang="es-ES" dirty="0" smtClean="0"/>
          </a:p>
          <a:p>
            <a:pPr algn="just">
              <a:lnSpc>
                <a:spcPct val="150000"/>
              </a:lnSpc>
            </a:pPr>
            <a:r>
              <a:rPr lang="es-ES" dirty="0" smtClean="0"/>
              <a:t>5</a:t>
            </a:r>
            <a:r>
              <a:rPr lang="es-ES" dirty="0"/>
              <a:t>. Controlar y aprender la operación </a:t>
            </a:r>
            <a:endParaRPr lang="es-ES" dirty="0" smtClean="0"/>
          </a:p>
          <a:p>
            <a:pPr algn="just">
              <a:lnSpc>
                <a:spcPct val="150000"/>
              </a:lnSpc>
            </a:pPr>
            <a:r>
              <a:rPr lang="es-ES" dirty="0" smtClean="0"/>
              <a:t>6</a:t>
            </a:r>
            <a:r>
              <a:rPr lang="es-ES" dirty="0"/>
              <a:t>. Probar y adaptar la estrategia</a:t>
            </a:r>
            <a:endParaRPr lang="es-ES" b="1" dirty="0" smtClean="0"/>
          </a:p>
        </p:txBody>
      </p:sp>
      <p:sp>
        <p:nvSpPr>
          <p:cNvPr id="7" name="Elipse 6"/>
          <p:cNvSpPr/>
          <p:nvPr/>
        </p:nvSpPr>
        <p:spPr>
          <a:xfrm>
            <a:off x="7487016" y="558843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uadroTexto 1"/>
          <p:cNvSpPr txBox="1"/>
          <p:nvPr/>
        </p:nvSpPr>
        <p:spPr>
          <a:xfrm>
            <a:off x="0" y="6374674"/>
            <a:ext cx="8294914" cy="215444"/>
          </a:xfrm>
          <a:prstGeom prst="rect">
            <a:avLst/>
          </a:prstGeom>
          <a:noFill/>
        </p:spPr>
        <p:txBody>
          <a:bodyPr wrap="square" rtlCol="0">
            <a:spAutoFit/>
          </a:bodyPr>
          <a:lstStyle/>
          <a:p>
            <a:r>
              <a:rPr lang="es-CO" sz="800" dirty="0"/>
              <a:t>https://gestion.pensemos.com/que-es-la-planeacion-estrategica-y-para-que-sirve</a:t>
            </a:r>
          </a:p>
        </p:txBody>
      </p:sp>
    </p:spTree>
    <p:extLst>
      <p:ext uri="{BB962C8B-B14F-4D97-AF65-F5344CB8AC3E}">
        <p14:creationId xmlns:p14="http://schemas.microsoft.com/office/powerpoint/2010/main" val="3114869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18" y="4463383"/>
            <a:ext cx="4096505" cy="1657014"/>
          </a:xfrm>
          <a:prstGeom prst="rect">
            <a:avLst/>
          </a:prstGeom>
        </p:spPr>
      </p:pic>
      <p:grpSp>
        <p:nvGrpSpPr>
          <p:cNvPr id="2" name="Grupo 1"/>
          <p:cNvGrpSpPr/>
          <p:nvPr/>
        </p:nvGrpSpPr>
        <p:grpSpPr>
          <a:xfrm>
            <a:off x="2838850" y="2361222"/>
            <a:ext cx="4780752" cy="3229887"/>
            <a:chOff x="3844276" y="1678843"/>
            <a:chExt cx="6374336" cy="4306516"/>
          </a:xfrm>
        </p:grpSpPr>
        <p:pic>
          <p:nvPicPr>
            <p:cNvPr id="9" name="Imagen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39124" y="2057378"/>
              <a:ext cx="3313967" cy="3130062"/>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CuadroTexto 11"/>
            <p:cNvSpPr txBox="1"/>
            <p:nvPr/>
          </p:nvSpPr>
          <p:spPr>
            <a:xfrm>
              <a:off x="3844276" y="2200054"/>
              <a:ext cx="4084248" cy="2585323"/>
            </a:xfrm>
            <a:prstGeom prst="rect">
              <a:avLst/>
            </a:prstGeom>
            <a:noFill/>
          </p:spPr>
          <p:txBody>
            <a:bodyPr wrap="square" rtlCol="0">
              <a:spAutoFit/>
            </a:bodyPr>
            <a:lstStyle/>
            <a:p>
              <a:pPr algn="ctr"/>
              <a:r>
                <a:rPr lang="es-ES" sz="2000" b="1" dirty="0">
                  <a:latin typeface="Arial" panose="020B0604020202020204" pitchFamily="34" charset="0"/>
                  <a:cs typeface="Arial" panose="020B0604020202020204" pitchFamily="34" charset="0"/>
                </a:rPr>
                <a:t>GESTION ORGANIZACIONAL Y PLANEACION ESTRETEGICA /PROCESO DE COSTES. </a:t>
              </a:r>
              <a:endParaRPr lang="es-MX" sz="2000" b="1" dirty="0">
                <a:latin typeface="Arial" panose="020B0604020202020204" pitchFamily="34" charset="0"/>
                <a:cs typeface="Arial" panose="020B0604020202020204" pitchFamily="34" charset="0"/>
              </a:endParaRPr>
            </a:p>
          </p:txBody>
        </p:sp>
      </p:grpSp>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0112" y="1834623"/>
            <a:ext cx="3798475" cy="4718916"/>
          </a:xfrm>
          <a:prstGeom prst="rect">
            <a:avLst/>
          </a:prstGeom>
        </p:spPr>
      </p:pic>
      <p:sp>
        <p:nvSpPr>
          <p:cNvPr id="3" name="Rectángulo 2"/>
          <p:cNvSpPr/>
          <p:nvPr/>
        </p:nvSpPr>
        <p:spPr>
          <a:xfrm>
            <a:off x="98887" y="4874666"/>
            <a:ext cx="6745257" cy="2031325"/>
          </a:xfrm>
          <a:prstGeom prst="rect">
            <a:avLst/>
          </a:prstGeom>
        </p:spPr>
        <p:txBody>
          <a:bodyPr wrap="square">
            <a:spAutoFit/>
          </a:bodyPr>
          <a:lstStyle/>
          <a:p>
            <a:r>
              <a:rPr lang="es-ES" b="1" dirty="0"/>
              <a:t>ELECTIVA DE PROFUNDIZACION II// Costeo por Procesos //Gestión de Procesos Organizacionales I</a:t>
            </a:r>
          </a:p>
          <a:p>
            <a:r>
              <a:rPr lang="es-ES" b="1" dirty="0" smtClean="0"/>
              <a:t>OLGA </a:t>
            </a:r>
            <a:r>
              <a:rPr lang="es-ES" b="1" dirty="0"/>
              <a:t>LUCIA PABON VILLAMIZAR</a:t>
            </a:r>
          </a:p>
          <a:p>
            <a:r>
              <a:rPr lang="es-ES" b="1" dirty="0"/>
              <a:t>CONTADORA PUBLICA</a:t>
            </a:r>
          </a:p>
          <a:p>
            <a:r>
              <a:rPr lang="es-ES" b="1" dirty="0"/>
              <a:t>MAGISTER TRIBUTARIA</a:t>
            </a:r>
          </a:p>
          <a:p>
            <a:r>
              <a:rPr lang="es-ES" b="1" dirty="0"/>
              <a:t>FUNDACION DE EDUCACION SUPERIOR SAN JOSE.</a:t>
            </a:r>
          </a:p>
          <a:p>
            <a:r>
              <a:rPr lang="es-ES" b="1" dirty="0"/>
              <a:t>SEMANA </a:t>
            </a:r>
            <a:r>
              <a:rPr lang="es-ES" b="1" dirty="0" smtClean="0"/>
              <a:t>5</a:t>
            </a:r>
          </a:p>
        </p:txBody>
      </p:sp>
    </p:spTree>
    <p:extLst>
      <p:ext uri="{BB962C8B-B14F-4D97-AF65-F5344CB8AC3E}">
        <p14:creationId xmlns:p14="http://schemas.microsoft.com/office/powerpoint/2010/main" val="120450092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262537" y="903239"/>
            <a:ext cx="7769839" cy="5078313"/>
          </a:xfrm>
          <a:prstGeom prst="rect">
            <a:avLst/>
          </a:prstGeom>
          <a:noFill/>
        </p:spPr>
        <p:txBody>
          <a:bodyPr wrap="square">
            <a:spAutoFit/>
          </a:bodyPr>
          <a:lstStyle/>
          <a:p>
            <a:pPr algn="ctr">
              <a:lnSpc>
                <a:spcPct val="150000"/>
              </a:lnSpc>
            </a:pPr>
            <a:r>
              <a:rPr lang="es-ES" b="1" dirty="0"/>
              <a:t>PROCESO DE COSTES EN LA </a:t>
            </a:r>
            <a:r>
              <a:rPr lang="es-ES" b="1" dirty="0" smtClean="0"/>
              <a:t>ORGANIZACIÓN.</a:t>
            </a:r>
          </a:p>
          <a:p>
            <a:pPr algn="ctr">
              <a:lnSpc>
                <a:spcPct val="150000"/>
              </a:lnSpc>
            </a:pPr>
            <a:endParaRPr lang="es-ES" b="1" dirty="0"/>
          </a:p>
          <a:p>
            <a:pPr algn="just">
              <a:lnSpc>
                <a:spcPct val="150000"/>
              </a:lnSpc>
            </a:pPr>
            <a:r>
              <a:rPr lang="es-ES" dirty="0"/>
              <a:t>Como vimos anteriormente la planeación estratégica es un punto fundamental en el momento de medir la Gestión organizacional no solo por servir a las decisiones de la compañía en temas administrativos si no en los procesos con los productos en este caso, el sistema de costos por procesos donde una buena planeación estratégica hacen cada vez mayor la probabilidad de que dichos costos no solo sean recuperados rápidamente si no que cada vez pueden ser </a:t>
            </a:r>
            <a:r>
              <a:rPr lang="es-ES" dirty="0" smtClean="0"/>
              <a:t>más </a:t>
            </a:r>
            <a:r>
              <a:rPr lang="es-ES" dirty="0"/>
              <a:t>bajos y poder hacer una mejora financiera y poder utilizar estos recursos de forma eficiente .El sistema de Costes por Procesos son aquellos mediante los cuales los costos de producción se cargan a los procesos, a los sistemas acumulados de los costos de producción por departamento o por centro de costo. </a:t>
            </a:r>
            <a:endParaRPr lang="es-ES" b="1" dirty="0" smtClean="0"/>
          </a:p>
        </p:txBody>
      </p:sp>
      <p:sp>
        <p:nvSpPr>
          <p:cNvPr id="7" name="Elipse 6"/>
          <p:cNvSpPr/>
          <p:nvPr/>
        </p:nvSpPr>
        <p:spPr>
          <a:xfrm>
            <a:off x="7487016" y="558843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uadroTexto 1"/>
          <p:cNvSpPr txBox="1"/>
          <p:nvPr/>
        </p:nvSpPr>
        <p:spPr>
          <a:xfrm>
            <a:off x="0" y="6374674"/>
            <a:ext cx="8294914" cy="215444"/>
          </a:xfrm>
          <a:prstGeom prst="rect">
            <a:avLst/>
          </a:prstGeom>
          <a:noFill/>
        </p:spPr>
        <p:txBody>
          <a:bodyPr wrap="square" rtlCol="0">
            <a:spAutoFit/>
          </a:bodyPr>
          <a:lstStyle/>
          <a:p>
            <a:r>
              <a:rPr lang="es-CO" sz="800" dirty="0"/>
              <a:t>https://gestion.pensemos.com/que-es-la-planeacion-estrategica-y-para-que-sirve</a:t>
            </a:r>
          </a:p>
        </p:txBody>
      </p:sp>
    </p:spTree>
    <p:extLst>
      <p:ext uri="{BB962C8B-B14F-4D97-AF65-F5344CB8AC3E}">
        <p14:creationId xmlns:p14="http://schemas.microsoft.com/office/powerpoint/2010/main" val="457260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262537" y="903239"/>
            <a:ext cx="7769839" cy="4619854"/>
          </a:xfrm>
          <a:prstGeom prst="rect">
            <a:avLst/>
          </a:prstGeom>
          <a:noFill/>
        </p:spPr>
        <p:txBody>
          <a:bodyPr wrap="square">
            <a:spAutoFit/>
          </a:bodyPr>
          <a:lstStyle/>
          <a:p>
            <a:pPr algn="ctr">
              <a:lnSpc>
                <a:spcPct val="150000"/>
              </a:lnSpc>
            </a:pPr>
            <a:r>
              <a:rPr lang="es-ES" b="1" dirty="0"/>
              <a:t>PROCESO DE COSTES EN LA </a:t>
            </a:r>
            <a:r>
              <a:rPr lang="es-ES" b="1" dirty="0" smtClean="0"/>
              <a:t>ORGANIZACIÓN.</a:t>
            </a:r>
          </a:p>
          <a:p>
            <a:pPr algn="ctr">
              <a:lnSpc>
                <a:spcPct val="150000"/>
              </a:lnSpc>
            </a:pPr>
            <a:endParaRPr lang="es-ES" b="1" dirty="0" smtClean="0"/>
          </a:p>
          <a:p>
            <a:pPr algn="ctr">
              <a:lnSpc>
                <a:spcPct val="150000"/>
              </a:lnSpc>
            </a:pPr>
            <a:endParaRPr lang="es-ES" b="1" dirty="0" smtClean="0"/>
          </a:p>
          <a:p>
            <a:pPr algn="just">
              <a:lnSpc>
                <a:spcPct val="150000"/>
              </a:lnSpc>
            </a:pPr>
            <a:r>
              <a:rPr lang="es-ES" dirty="0"/>
              <a:t>PROCESO CONTABLE DE COSTES : La contabilidad de costes por Procesos se utiliza por empresas que fabrican productos mediante un flujo </a:t>
            </a:r>
            <a:r>
              <a:rPr lang="es-ES" dirty="0" smtClean="0"/>
              <a:t>más </a:t>
            </a:r>
            <a:r>
              <a:rPr lang="es-ES" dirty="0"/>
              <a:t>o menos continuo, sin hacer referencias o lotes específicos. Este sistema de costos es un sistema de información para registrar determinar, distribuir acumular, analizar e interpretar, controlar e informar de los costos de administración, producción, distribución y financiamiento. Costo implica lo que cuesta producir o vender un producto, son costo los gastos implicados a un objetivo o producto y que pueden ser recuperados en su proceso de comercialización mediante su venta.</a:t>
            </a:r>
            <a:endParaRPr lang="es-ES" b="1" dirty="0"/>
          </a:p>
        </p:txBody>
      </p:sp>
      <p:sp>
        <p:nvSpPr>
          <p:cNvPr id="7" name="Elipse 6"/>
          <p:cNvSpPr/>
          <p:nvPr/>
        </p:nvSpPr>
        <p:spPr>
          <a:xfrm>
            <a:off x="7487016" y="558843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6115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262537" y="903239"/>
            <a:ext cx="7769839" cy="5493812"/>
          </a:xfrm>
          <a:prstGeom prst="rect">
            <a:avLst/>
          </a:prstGeom>
          <a:noFill/>
        </p:spPr>
        <p:txBody>
          <a:bodyPr wrap="square">
            <a:spAutoFit/>
          </a:bodyPr>
          <a:lstStyle/>
          <a:p>
            <a:pPr algn="ctr">
              <a:lnSpc>
                <a:spcPct val="150000"/>
              </a:lnSpc>
            </a:pPr>
            <a:r>
              <a:rPr lang="es-ES" b="1" dirty="0"/>
              <a:t>PROCESO DE COSTES EN LA </a:t>
            </a:r>
            <a:r>
              <a:rPr lang="es-ES" b="1" dirty="0" smtClean="0"/>
              <a:t>ORGANIZACIÓN.</a:t>
            </a:r>
          </a:p>
          <a:p>
            <a:pPr algn="ctr">
              <a:lnSpc>
                <a:spcPct val="150000"/>
              </a:lnSpc>
            </a:pPr>
            <a:endParaRPr lang="es-ES" b="1" dirty="0" smtClean="0"/>
          </a:p>
          <a:p>
            <a:pPr algn="just">
              <a:lnSpc>
                <a:spcPct val="150000"/>
              </a:lnSpc>
            </a:pPr>
            <a:r>
              <a:rPr lang="es-ES" b="1" dirty="0"/>
              <a:t>ASPECTOS ADMINISTRATIVOS Y DE ORGANIZACIÓN DE LA CONTABILIDAD DE COSTOS : </a:t>
            </a:r>
            <a:r>
              <a:rPr lang="es-ES" dirty="0"/>
              <a:t>La complejidad de las empresas para mantenerse en el mercado exige que la información sea frecuente y precisa </a:t>
            </a:r>
            <a:r>
              <a:rPr lang="es-ES" dirty="0" err="1"/>
              <a:t>par</a:t>
            </a:r>
            <a:r>
              <a:rPr lang="es-ES" dirty="0"/>
              <a:t> poder planear, controlar las actividades y evaluar la gestión de la gerencia, empleados y segmentos del negocio. Para lograr los objetivos se debe tener claro mediante esta información de los costos al momento de satisfacer demandas de producto pero así mismo los ingresos obtenidos mediante informes continuos para que las decisiones tomadas nos sean correctivas si no preventivas en todos los aspecto aun en el tema del proceso de costos, esta es una labor del contador de los costos y es allí donde se miden todas las gestiones que se deben tener para que la compañía se mantenga en el mercado.</a:t>
            </a:r>
            <a:endParaRPr lang="es-ES" b="1" dirty="0" smtClean="0"/>
          </a:p>
        </p:txBody>
      </p:sp>
      <p:sp>
        <p:nvSpPr>
          <p:cNvPr id="7" name="Elipse 6"/>
          <p:cNvSpPr/>
          <p:nvPr/>
        </p:nvSpPr>
        <p:spPr>
          <a:xfrm>
            <a:off x="7487016" y="558843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349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xmlns="" id="{0D341F1C-3736-4DC3-8852-F66D030AE3AE}"/>
              </a:ext>
            </a:extLst>
          </p:cNvPr>
          <p:cNvSpPr txBox="1"/>
          <p:nvPr/>
        </p:nvSpPr>
        <p:spPr>
          <a:xfrm>
            <a:off x="262537" y="903239"/>
            <a:ext cx="7769839" cy="5493812"/>
          </a:xfrm>
          <a:prstGeom prst="rect">
            <a:avLst/>
          </a:prstGeom>
          <a:noFill/>
        </p:spPr>
        <p:txBody>
          <a:bodyPr wrap="square">
            <a:spAutoFit/>
          </a:bodyPr>
          <a:lstStyle/>
          <a:p>
            <a:pPr algn="ctr">
              <a:lnSpc>
                <a:spcPct val="150000"/>
              </a:lnSpc>
            </a:pPr>
            <a:r>
              <a:rPr lang="es-ES" b="1" dirty="0"/>
              <a:t>ETAPAS DE UNA CONTABILIDD DE </a:t>
            </a:r>
            <a:r>
              <a:rPr lang="es-ES" b="1" dirty="0" smtClean="0"/>
              <a:t>COSTOS.</a:t>
            </a:r>
          </a:p>
          <a:p>
            <a:pPr algn="ctr">
              <a:lnSpc>
                <a:spcPct val="150000"/>
              </a:lnSpc>
            </a:pPr>
            <a:endParaRPr lang="es-ES" b="1" dirty="0"/>
          </a:p>
          <a:p>
            <a:pPr algn="just">
              <a:lnSpc>
                <a:spcPct val="150000"/>
              </a:lnSpc>
            </a:pPr>
            <a:r>
              <a:rPr lang="es-ES" dirty="0"/>
              <a:t>❖ Análisis de la características de la organización. </a:t>
            </a:r>
            <a:endParaRPr lang="es-ES" dirty="0" smtClean="0"/>
          </a:p>
          <a:p>
            <a:pPr algn="just">
              <a:lnSpc>
                <a:spcPct val="150000"/>
              </a:lnSpc>
            </a:pPr>
            <a:r>
              <a:rPr lang="es-ES" dirty="0" smtClean="0"/>
              <a:t>❖ </a:t>
            </a:r>
            <a:r>
              <a:rPr lang="es-ES" dirty="0"/>
              <a:t>Fijación de los objetivos de la implantación del </a:t>
            </a:r>
            <a:r>
              <a:rPr lang="es-ES" dirty="0" smtClean="0"/>
              <a:t>sistema</a:t>
            </a:r>
          </a:p>
          <a:p>
            <a:pPr algn="just">
              <a:lnSpc>
                <a:spcPct val="150000"/>
              </a:lnSpc>
            </a:pPr>
            <a:r>
              <a:rPr lang="es-ES" dirty="0" smtClean="0"/>
              <a:t> </a:t>
            </a:r>
            <a:r>
              <a:rPr lang="es-ES" dirty="0"/>
              <a:t>❖ Determinación de la costeabilidad del sistema. </a:t>
            </a:r>
            <a:endParaRPr lang="es-ES" dirty="0" smtClean="0"/>
          </a:p>
          <a:p>
            <a:pPr algn="just">
              <a:lnSpc>
                <a:spcPct val="150000"/>
              </a:lnSpc>
            </a:pPr>
            <a:r>
              <a:rPr lang="es-ES" dirty="0" smtClean="0"/>
              <a:t>❖ </a:t>
            </a:r>
            <a:r>
              <a:rPr lang="es-ES" dirty="0"/>
              <a:t>Establecimiento de otras opciones de </a:t>
            </a:r>
            <a:r>
              <a:rPr lang="es-ES" dirty="0" smtClean="0"/>
              <a:t>selección.</a:t>
            </a:r>
          </a:p>
          <a:p>
            <a:pPr algn="just">
              <a:lnSpc>
                <a:spcPct val="150000"/>
              </a:lnSpc>
            </a:pPr>
            <a:endParaRPr lang="es-ES" dirty="0" smtClean="0"/>
          </a:p>
          <a:p>
            <a:pPr algn="just">
              <a:lnSpc>
                <a:spcPct val="150000"/>
              </a:lnSpc>
            </a:pPr>
            <a:r>
              <a:rPr lang="es-ES" b="1" dirty="0" smtClean="0"/>
              <a:t>OBJETIVOS </a:t>
            </a:r>
            <a:r>
              <a:rPr lang="es-ES" b="1" dirty="0"/>
              <a:t>DE LA CONTABILIDAD DE </a:t>
            </a:r>
            <a:r>
              <a:rPr lang="es-ES" b="1" dirty="0" smtClean="0"/>
              <a:t>COSTOS. 	</a:t>
            </a:r>
          </a:p>
          <a:p>
            <a:pPr algn="just">
              <a:lnSpc>
                <a:spcPct val="150000"/>
              </a:lnSpc>
            </a:pPr>
            <a:r>
              <a:rPr lang="es-ES" b="1" dirty="0" smtClean="0"/>
              <a:t> </a:t>
            </a:r>
          </a:p>
          <a:p>
            <a:pPr algn="just">
              <a:lnSpc>
                <a:spcPct val="150000"/>
              </a:lnSpc>
            </a:pPr>
            <a:r>
              <a:rPr lang="es-ES" dirty="0" smtClean="0"/>
              <a:t>❑ </a:t>
            </a:r>
            <a:r>
              <a:rPr lang="es-ES" dirty="0"/>
              <a:t>La información para la administración debe ser verificable </a:t>
            </a:r>
            <a:endParaRPr lang="es-ES" dirty="0" smtClean="0"/>
          </a:p>
          <a:p>
            <a:pPr algn="just">
              <a:lnSpc>
                <a:spcPct val="150000"/>
              </a:lnSpc>
            </a:pPr>
            <a:r>
              <a:rPr lang="es-ES" dirty="0" smtClean="0"/>
              <a:t>❑ </a:t>
            </a:r>
            <a:r>
              <a:rPr lang="es-ES" dirty="0"/>
              <a:t>Debe tener criterio de objetividad </a:t>
            </a:r>
            <a:endParaRPr lang="es-ES" dirty="0" smtClean="0"/>
          </a:p>
          <a:p>
            <a:pPr algn="just">
              <a:lnSpc>
                <a:spcPct val="150000"/>
              </a:lnSpc>
            </a:pPr>
            <a:r>
              <a:rPr lang="es-ES" dirty="0" smtClean="0"/>
              <a:t>❑ </a:t>
            </a:r>
            <a:r>
              <a:rPr lang="es-ES" dirty="0"/>
              <a:t>Encontrarse libre de prejuicios </a:t>
            </a:r>
            <a:endParaRPr lang="es-ES" dirty="0" smtClean="0"/>
          </a:p>
          <a:p>
            <a:pPr algn="just">
              <a:lnSpc>
                <a:spcPct val="150000"/>
              </a:lnSpc>
            </a:pPr>
            <a:r>
              <a:rPr lang="es-ES" dirty="0" smtClean="0"/>
              <a:t>❑ </a:t>
            </a:r>
            <a:r>
              <a:rPr lang="es-ES" dirty="0"/>
              <a:t>Debe poseer criterio de viabilidad económica </a:t>
            </a:r>
            <a:endParaRPr lang="es-ES" b="1" dirty="0" smtClean="0"/>
          </a:p>
        </p:txBody>
      </p:sp>
      <p:sp>
        <p:nvSpPr>
          <p:cNvPr id="7" name="Elipse 6"/>
          <p:cNvSpPr/>
          <p:nvPr/>
        </p:nvSpPr>
        <p:spPr>
          <a:xfrm>
            <a:off x="7487016" y="558843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uadroTexto 1"/>
          <p:cNvSpPr txBox="1"/>
          <p:nvPr/>
        </p:nvSpPr>
        <p:spPr>
          <a:xfrm>
            <a:off x="378823" y="6642556"/>
            <a:ext cx="5003075" cy="215444"/>
          </a:xfrm>
          <a:prstGeom prst="rect">
            <a:avLst/>
          </a:prstGeom>
          <a:noFill/>
        </p:spPr>
        <p:txBody>
          <a:bodyPr wrap="square" rtlCol="0">
            <a:spAutoFit/>
          </a:bodyPr>
          <a:lstStyle/>
          <a:p>
            <a:r>
              <a:rPr lang="es-CO" sz="800" dirty="0"/>
              <a:t>https://gestion.pensemos.com/que-es-la-planeacion-estrategica-y-para-que-sirve</a:t>
            </a:r>
          </a:p>
        </p:txBody>
      </p:sp>
    </p:spTree>
    <p:extLst>
      <p:ext uri="{BB962C8B-B14F-4D97-AF65-F5344CB8AC3E}">
        <p14:creationId xmlns:p14="http://schemas.microsoft.com/office/powerpoint/2010/main" val="3691386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xmlns="" id="{73164AE0-4D74-4A65-985D-4663F23F55A2}"/>
              </a:ext>
            </a:extLst>
          </p:cNvPr>
          <p:cNvSpPr/>
          <p:nvPr/>
        </p:nvSpPr>
        <p:spPr>
          <a:xfrm>
            <a:off x="0" y="1"/>
            <a:ext cx="9144000" cy="6857999"/>
          </a:xfrm>
          <a:prstGeom prst="rect">
            <a:avLst/>
          </a:prstGeom>
          <a:gradFill flip="none" rotWithShape="1">
            <a:gsLst>
              <a:gs pos="0">
                <a:srgbClr val="D40257"/>
              </a:gs>
              <a:gs pos="40000">
                <a:srgbClr val="013889"/>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25" y="728854"/>
            <a:ext cx="4526715" cy="5623621"/>
          </a:xfrm>
          <a:prstGeom prst="rect">
            <a:avLst/>
          </a:prstGeom>
        </p:spPr>
      </p:pic>
      <p:sp>
        <p:nvSpPr>
          <p:cNvPr id="4" name="Elipse 3"/>
          <p:cNvSpPr/>
          <p:nvPr/>
        </p:nvSpPr>
        <p:spPr>
          <a:xfrm>
            <a:off x="3030852" y="1770294"/>
            <a:ext cx="3082296" cy="308229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ángulo 2"/>
          <p:cNvSpPr/>
          <p:nvPr/>
        </p:nvSpPr>
        <p:spPr>
          <a:xfrm>
            <a:off x="3171919" y="2711277"/>
            <a:ext cx="2899685" cy="1200329"/>
          </a:xfrm>
          <a:prstGeom prst="rect">
            <a:avLst/>
          </a:prstGeom>
        </p:spPr>
        <p:txBody>
          <a:bodyPr wrap="square">
            <a:spAutoFit/>
          </a:bodyPr>
          <a:lstStyle/>
          <a:p>
            <a:pPr algn="ctr"/>
            <a:r>
              <a:rPr lang="es-CO" dirty="0" smtClean="0">
                <a:solidFill>
                  <a:schemeClr val="bg1"/>
                </a:solidFill>
              </a:rPr>
              <a:t>Video </a:t>
            </a:r>
          </a:p>
          <a:p>
            <a:pPr algn="ctr"/>
            <a:r>
              <a:rPr lang="es-ES" dirty="0">
                <a:hlinkClick r:id="rId3"/>
              </a:rPr>
              <a:t>Qué es la ESTRATEGIA empresarial y cómo crear la tuya - Bing video</a:t>
            </a:r>
            <a:endParaRPr lang="es-CO" dirty="0" smtClean="0">
              <a:solidFill>
                <a:schemeClr val="bg1"/>
              </a:solidFill>
            </a:endParaRPr>
          </a:p>
        </p:txBody>
      </p:sp>
    </p:spTree>
    <p:extLst>
      <p:ext uri="{BB962C8B-B14F-4D97-AF65-F5344CB8AC3E}">
        <p14:creationId xmlns:p14="http://schemas.microsoft.com/office/powerpoint/2010/main" val="1722942997"/>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0" y="0"/>
            <a:ext cx="9144000" cy="6858000"/>
          </a:xfrm>
          <a:prstGeom prst="rect">
            <a:avLst/>
          </a:prstGeom>
        </p:spPr>
      </p:pic>
      <p:sp>
        <p:nvSpPr>
          <p:cNvPr id="6" name="Rectángulo 5"/>
          <p:cNvSpPr/>
          <p:nvPr/>
        </p:nvSpPr>
        <p:spPr>
          <a:xfrm>
            <a:off x="4791807" y="0"/>
            <a:ext cx="4352193" cy="68580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3156439" y="1477108"/>
            <a:ext cx="3313967" cy="3130062"/>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6354084" y="5754345"/>
            <a:ext cx="2714805" cy="954107"/>
          </a:xfrm>
          <a:prstGeom prst="rect">
            <a:avLst/>
          </a:prstGeom>
          <a:noFill/>
        </p:spPr>
        <p:txBody>
          <a:bodyPr wrap="square" rtlCol="0">
            <a:spAutoFit/>
          </a:bodyPr>
          <a:lstStyle/>
          <a:p>
            <a:pPr algn="ctr"/>
            <a:r>
              <a:rPr lang="es-MX" sz="2800" b="1" dirty="0" smtClean="0">
                <a:solidFill>
                  <a:schemeClr val="bg1"/>
                </a:solidFill>
                <a:latin typeface="Century Gothic" panose="020B0502020202020204" pitchFamily="34" charset="0"/>
                <a:cs typeface="Arial" panose="020B0604020202020204" pitchFamily="34" charset="0"/>
              </a:rPr>
              <a:t>FIN DE GRABACIÓN</a:t>
            </a:r>
            <a:endParaRPr lang="en-US" sz="280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648880" y="822096"/>
            <a:ext cx="4329084" cy="4440085"/>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904617" y="4140357"/>
            <a:ext cx="1565790" cy="170790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97" y="2065044"/>
            <a:ext cx="2077406" cy="1747807"/>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5" name="Picture 4" descr="Resultado de imagen para avion silueta png">
            <a:extLst>
              <a:ext uri="{FF2B5EF4-FFF2-40B4-BE49-F238E27FC236}">
                <a16:creationId xmlns:a16="http://schemas.microsoft.com/office/drawing/2014/main" xmlns="" id="{10A086D5-F53A-4FF3-815A-9A050312DE6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44272" y="1280113"/>
            <a:ext cx="2055456" cy="21488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4">
            <a:extLst>
              <a:ext uri="{FF2B5EF4-FFF2-40B4-BE49-F238E27FC236}">
                <a16:creationId xmlns:a16="http://schemas.microsoft.com/office/drawing/2014/main" xmlns="" id="{29DB83B5-8887-4804-829F-198FDB03ABA1}"/>
              </a:ext>
            </a:extLst>
          </p:cNvPr>
          <p:cNvSpPr txBox="1"/>
          <p:nvPr/>
        </p:nvSpPr>
        <p:spPr>
          <a:xfrm>
            <a:off x="1803824" y="3935102"/>
            <a:ext cx="5884602" cy="1754326"/>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3600" b="1" dirty="0" smtClean="0">
                <a:solidFill>
                  <a:schemeClr val="bg1"/>
                </a:solidFill>
                <a:latin typeface="Contradiction" panose="02000500000000000000" pitchFamily="50" charset="0"/>
                <a:ea typeface="Verdana" panose="020B0604030504040204" pitchFamily="34" charset="0"/>
              </a:rPr>
              <a:t>Los cambios en la vida parten de una decisión, y la estoy aplicando en mi crecimiento profesional. </a:t>
            </a:r>
            <a:endParaRPr lang="es-ES" sz="3600" b="1" dirty="0">
              <a:solidFill>
                <a:schemeClr val="bg1"/>
              </a:solidFill>
              <a:latin typeface="Contradiction" panose="02000500000000000000" pitchFamily="50" charset="0"/>
              <a:ea typeface="Verdana" panose="020B0604030504040204" pitchFamily="34" charset="0"/>
            </a:endParaRPr>
          </a:p>
        </p:txBody>
      </p:sp>
    </p:spTree>
    <p:extLst>
      <p:ext uri="{BB962C8B-B14F-4D97-AF65-F5344CB8AC3E}">
        <p14:creationId xmlns:p14="http://schemas.microsoft.com/office/powerpoint/2010/main" val="99048137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p:cNvSpPr/>
          <p:nvPr/>
        </p:nvSpPr>
        <p:spPr>
          <a:xfrm>
            <a:off x="5057482" y="2556386"/>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5652569" y="2478957"/>
            <a:ext cx="3503608" cy="830997"/>
          </a:xfrm>
          <a:prstGeom prst="rect">
            <a:avLst/>
          </a:prstGeom>
          <a:noFill/>
        </p:spPr>
        <p:txBody>
          <a:bodyPr wrap="square" rtlCol="0">
            <a:spAutoFit/>
          </a:bodyPr>
          <a:lstStyle/>
          <a:p>
            <a:r>
              <a:rPr lang="es-ES" sz="1600" dirty="0"/>
              <a:t>DEFINICION Y CONOCIMIENTO DE GESTION </a:t>
            </a:r>
            <a:r>
              <a:rPr lang="es-ES" sz="1600" dirty="0" smtClean="0"/>
              <a:t>ORGANIZACIONAL.</a:t>
            </a:r>
            <a:endParaRPr lang="en-US" sz="1600" b="1" dirty="0">
              <a:latin typeface="Morn Thin" panose="00000200000000000000" pitchFamily="50" charset="0"/>
            </a:endParaRPr>
          </a:p>
          <a:p>
            <a:endParaRPr lang="es-CO" sz="1600" dirty="0">
              <a:latin typeface="Arial" panose="020B0604020202020204" pitchFamily="34" charset="0"/>
              <a:cs typeface="Arial" panose="020B0604020202020204" pitchFamily="34" charset="0"/>
            </a:endParaRPr>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uadroTexto 15"/>
          <p:cNvSpPr txBox="1"/>
          <p:nvPr/>
        </p:nvSpPr>
        <p:spPr>
          <a:xfrm>
            <a:off x="5640392" y="3457845"/>
            <a:ext cx="3515785" cy="830997"/>
          </a:xfrm>
          <a:prstGeom prst="rect">
            <a:avLst/>
          </a:prstGeom>
          <a:noFill/>
        </p:spPr>
        <p:txBody>
          <a:bodyPr wrap="square" rtlCol="0">
            <a:spAutoFit/>
          </a:bodyPr>
          <a:lstStyle/>
          <a:p>
            <a:r>
              <a:rPr lang="es-ES" sz="1600" dirty="0" smtClean="0"/>
              <a:t>CONOCIMIENTO </a:t>
            </a:r>
            <a:r>
              <a:rPr lang="es-ES" sz="1600" dirty="0"/>
              <a:t>DE LA PLANEACION ESTRETEGICA /</a:t>
            </a:r>
            <a:r>
              <a:rPr lang="es-ES" sz="1600" dirty="0" smtClean="0"/>
              <a:t>GENERALIDADES.</a:t>
            </a:r>
            <a:endParaRPr lang="en-US" sz="1600" b="1" dirty="0">
              <a:latin typeface="Morn Thin" panose="00000200000000000000" pitchFamily="50" charset="0"/>
            </a:endParaRPr>
          </a:p>
          <a:p>
            <a:endParaRPr lang="en-US" sz="1600" b="1" dirty="0">
              <a:latin typeface="Morn Thin" panose="00000200000000000000" pitchFamily="50" charset="0"/>
            </a:endParaRPr>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adroTexto 18"/>
          <p:cNvSpPr txBox="1"/>
          <p:nvPr/>
        </p:nvSpPr>
        <p:spPr>
          <a:xfrm>
            <a:off x="5579022" y="4254249"/>
            <a:ext cx="3515785" cy="338554"/>
          </a:xfrm>
          <a:prstGeom prst="rect">
            <a:avLst/>
          </a:prstGeom>
          <a:noFill/>
        </p:spPr>
        <p:txBody>
          <a:bodyPr wrap="square" rtlCol="0">
            <a:spAutoFit/>
          </a:bodyPr>
          <a:lstStyle/>
          <a:p>
            <a:r>
              <a:rPr lang="es-ES" sz="1600" dirty="0"/>
              <a:t>PROCESO DE COSTES EN LAS EMPRESAS</a:t>
            </a:r>
            <a:endParaRPr lang="es-MX" sz="1600" b="1" dirty="0">
              <a:latin typeface="Arial" panose="020B0604020202020204" pitchFamily="34" charset="0"/>
              <a:cs typeface="Arial" panose="020B0604020202020204" pitchFamily="34" charset="0"/>
            </a:endParaRPr>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uadroTexto 24"/>
          <p:cNvSpPr txBox="1"/>
          <p:nvPr/>
        </p:nvSpPr>
        <p:spPr>
          <a:xfrm>
            <a:off x="5628214" y="4821910"/>
            <a:ext cx="3417402" cy="338554"/>
          </a:xfrm>
          <a:prstGeom prst="rect">
            <a:avLst/>
          </a:prstGeom>
          <a:noFill/>
        </p:spPr>
        <p:txBody>
          <a:bodyPr wrap="square" rtlCol="0">
            <a:spAutoFit/>
          </a:bodyPr>
          <a:lstStyle/>
          <a:p>
            <a:r>
              <a:rPr lang="es-CO" sz="1600" dirty="0"/>
              <a:t>CONCLUSIONES</a:t>
            </a:r>
            <a:endParaRPr lang="es-MX" sz="1600" dirty="0"/>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225242" y="1729092"/>
            <a:ext cx="2714805" cy="369332"/>
          </a:xfrm>
          <a:prstGeom prst="rect">
            <a:avLst/>
          </a:prstGeom>
          <a:noFill/>
        </p:spPr>
        <p:txBody>
          <a:bodyPr wrap="square" rtlCol="0">
            <a:spAutoFit/>
          </a:bodyPr>
          <a:lstStyle/>
          <a:p>
            <a:pPr algn="ctr"/>
            <a:r>
              <a:rPr lang="es-MX" b="1" dirty="0" smtClean="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2950181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7699" t="270" r="3882" b="-270"/>
          <a:stretch/>
        </p:blipFill>
        <p:spPr>
          <a:xfrm>
            <a:off x="0" y="-1"/>
            <a:ext cx="9162661" cy="6901480"/>
          </a:xfrm>
          <a:prstGeom prst="rect">
            <a:avLst/>
          </a:prstGeom>
          <a:ln>
            <a:noFill/>
          </a:ln>
        </p:spPr>
      </p:pic>
      <p:sp>
        <p:nvSpPr>
          <p:cNvPr id="3" name="Retraso 2"/>
          <p:cNvSpPr/>
          <p:nvPr/>
        </p:nvSpPr>
        <p:spPr>
          <a:xfrm rot="10800000">
            <a:off x="2780522" y="0"/>
            <a:ext cx="6379354" cy="6858000"/>
          </a:xfrm>
          <a:prstGeom prst="flowChartDelay">
            <a:avLst/>
          </a:prstGeom>
          <a:solidFill>
            <a:srgbClr val="EC035F">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226971" y="1851267"/>
            <a:ext cx="3313967" cy="3130062"/>
          </a:xfrm>
          <a:prstGeom prst="ellipse">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1053697" y="2482849"/>
            <a:ext cx="3660514" cy="1200329"/>
          </a:xfrm>
          <a:prstGeom prst="rect">
            <a:avLst/>
          </a:prstGeom>
          <a:noFill/>
        </p:spPr>
        <p:txBody>
          <a:bodyPr wrap="square" rtlCol="0">
            <a:spAutoFit/>
          </a:bodyPr>
          <a:lstStyle/>
          <a:p>
            <a:pPr algn="ctr"/>
            <a:r>
              <a:rPr lang="es-CO" sz="3600" dirty="0">
                <a:solidFill>
                  <a:schemeClr val="bg1"/>
                </a:solidFill>
              </a:rPr>
              <a:t>GESTION ORGANIZACIONAL </a:t>
            </a:r>
            <a:endParaRPr lang="en-US" sz="3600" b="1" dirty="0">
              <a:solidFill>
                <a:schemeClr val="bg1"/>
              </a:solidFill>
              <a:latin typeface="Morn Thin" panose="00000200000000000000" pitchFamily="50" charset="0"/>
            </a:endParaRPr>
          </a:p>
        </p:txBody>
      </p:sp>
      <p:sp>
        <p:nvSpPr>
          <p:cNvPr id="5" name="CuadroTexto 4"/>
          <p:cNvSpPr txBox="1"/>
          <p:nvPr/>
        </p:nvSpPr>
        <p:spPr>
          <a:xfrm>
            <a:off x="4540938" y="1085418"/>
            <a:ext cx="4490030" cy="4801314"/>
          </a:xfrm>
          <a:prstGeom prst="rect">
            <a:avLst/>
          </a:prstGeom>
          <a:noFill/>
        </p:spPr>
        <p:txBody>
          <a:bodyPr wrap="square" rtlCol="0">
            <a:spAutoFit/>
          </a:bodyPr>
          <a:lstStyle/>
          <a:p>
            <a:pPr algn="just"/>
            <a:r>
              <a:rPr lang="es-ES" dirty="0">
                <a:solidFill>
                  <a:schemeClr val="bg1"/>
                </a:solidFill>
              </a:rPr>
              <a:t>Toda organización existe por una razón, sumar las capacidades y competencias de los integrantes para alcanzar unos objetivos comunes. Una organización no es un elemento tangible, es una serie de procesos estructurados en la cual interactúan las personas para el logro de uno o varios fines. En este sentido definimos LA GESTION ORGANIZACIONAL como la capacidad de unos logros u objetivos donde existen un talento humano preparados con capacidades y competencias para lograr estos fines, mediante la implementación de unos procesos en términos de planeación, organización desarrollo y coordinación de actividades para tal </a:t>
            </a:r>
            <a:r>
              <a:rPr lang="es-ES" dirty="0" smtClean="0">
                <a:solidFill>
                  <a:schemeClr val="bg1"/>
                </a:solidFill>
              </a:rPr>
              <a:t>fin.</a:t>
            </a:r>
            <a:endParaRPr lang="en-US" dirty="0">
              <a:solidFill>
                <a:schemeClr val="bg1"/>
              </a:solidFill>
            </a:endParaRPr>
          </a:p>
          <a:p>
            <a:endParaRPr lang="en-US" dirty="0"/>
          </a:p>
        </p:txBody>
      </p:sp>
    </p:spTree>
    <p:extLst>
      <p:ext uri="{BB962C8B-B14F-4D97-AF65-F5344CB8AC3E}">
        <p14:creationId xmlns:p14="http://schemas.microsoft.com/office/powerpoint/2010/main" val="34190544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12" name="Rectángulo redondeado 11"/>
          <p:cNvSpPr/>
          <p:nvPr/>
        </p:nvSpPr>
        <p:spPr>
          <a:xfrm rot="5400000">
            <a:off x="1863904" y="-603142"/>
            <a:ext cx="5471364" cy="8173938"/>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4" y="-65366"/>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9" name="CuadroTexto 8"/>
          <p:cNvSpPr txBox="1"/>
          <p:nvPr/>
        </p:nvSpPr>
        <p:spPr>
          <a:xfrm>
            <a:off x="969817" y="1196844"/>
            <a:ext cx="7485063" cy="4037003"/>
          </a:xfrm>
          <a:prstGeom prst="rect">
            <a:avLst/>
          </a:prstGeom>
          <a:noFill/>
        </p:spPr>
        <p:txBody>
          <a:bodyPr wrap="square" rtlCol="0">
            <a:spAutoFit/>
          </a:bodyPr>
          <a:lstStyle/>
          <a:p>
            <a:pPr algn="ctr">
              <a:lnSpc>
                <a:spcPct val="150000"/>
              </a:lnSpc>
              <a:spcAft>
                <a:spcPts val="800"/>
              </a:spcAft>
              <a:buSzPct val="70000"/>
            </a:pPr>
            <a:r>
              <a:rPr lang="es-ES" b="1" dirty="0">
                <a:solidFill>
                  <a:prstClr val="black"/>
                </a:solidFill>
              </a:rPr>
              <a:t>MODELO DE GESTION ORGANIZACIONAL BASADO EN EL LOGRO DE </a:t>
            </a:r>
            <a:r>
              <a:rPr lang="es-ES" b="1" dirty="0" smtClean="0">
                <a:solidFill>
                  <a:prstClr val="black"/>
                </a:solidFill>
              </a:rPr>
              <a:t>OBJETIVOS.</a:t>
            </a:r>
          </a:p>
          <a:p>
            <a:pPr algn="ctr">
              <a:lnSpc>
                <a:spcPct val="150000"/>
              </a:lnSpc>
              <a:spcAft>
                <a:spcPts val="800"/>
              </a:spcAft>
              <a:buSzPct val="70000"/>
            </a:pPr>
            <a:endParaRPr lang="es-ES" b="1" dirty="0" smtClean="0">
              <a:solidFill>
                <a:prstClr val="black"/>
              </a:solidFill>
            </a:endParaRPr>
          </a:p>
          <a:p>
            <a:pPr algn="just"/>
            <a:r>
              <a:rPr lang="es-ES" dirty="0">
                <a:solidFill>
                  <a:prstClr val="black"/>
                </a:solidFill>
              </a:rPr>
              <a:t>Al analizar este método vamos a ver las capacidades del talento humano para el logro de objetivos siendo estos desglosados en actividades, en esta serie de ideas el objetivo de la propuesta de este modelo es el de presentar una serie de ponencias dimensionales que podrían ser el desarrollo humano, condiciones laborales y productividad, así se </a:t>
            </a:r>
            <a:r>
              <a:rPr lang="es-ES" dirty="0" smtClean="0">
                <a:solidFill>
                  <a:prstClr val="black"/>
                </a:solidFill>
              </a:rPr>
              <a:t>podría </a:t>
            </a:r>
            <a:r>
              <a:rPr lang="es-ES" dirty="0">
                <a:solidFill>
                  <a:prstClr val="black"/>
                </a:solidFill>
              </a:rPr>
              <a:t>ver la clase de individuo que es, en aspectos como la calidad de vida y asociados a la dimensión del desarrollo humano. Ahora para ver el desarrollo competitivo de las organizaciones podríamos ver algunos aspectos para el cumplimiento de este objetivo tales como: </a:t>
            </a:r>
            <a:endParaRPr lang="es-ES" dirty="0" smtClean="0">
              <a:solidFill>
                <a:prstClr val="black"/>
              </a:solidFill>
            </a:endParaRPr>
          </a:p>
        </p:txBody>
      </p:sp>
    </p:spTree>
    <p:extLst>
      <p:ext uri="{BB962C8B-B14F-4D97-AF65-F5344CB8AC3E}">
        <p14:creationId xmlns:p14="http://schemas.microsoft.com/office/powerpoint/2010/main" val="37006708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12" name="Rectángulo redondeado 11"/>
          <p:cNvSpPr/>
          <p:nvPr/>
        </p:nvSpPr>
        <p:spPr>
          <a:xfrm rot="5400000">
            <a:off x="1863904" y="-603142"/>
            <a:ext cx="5471364" cy="8173938"/>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4" y="-65366"/>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9" name="CuadroTexto 8"/>
          <p:cNvSpPr txBox="1"/>
          <p:nvPr/>
        </p:nvSpPr>
        <p:spPr>
          <a:xfrm>
            <a:off x="857054" y="1488836"/>
            <a:ext cx="7485063" cy="3724096"/>
          </a:xfrm>
          <a:prstGeom prst="rect">
            <a:avLst/>
          </a:prstGeom>
          <a:noFill/>
        </p:spPr>
        <p:txBody>
          <a:bodyPr wrap="square" rtlCol="0">
            <a:spAutoFit/>
          </a:bodyPr>
          <a:lstStyle/>
          <a:p>
            <a:pPr algn="ctr">
              <a:lnSpc>
                <a:spcPct val="150000"/>
              </a:lnSpc>
              <a:spcAft>
                <a:spcPts val="800"/>
              </a:spcAft>
              <a:buSzPct val="70000"/>
            </a:pPr>
            <a:r>
              <a:rPr lang="es-ES" b="1" dirty="0">
                <a:solidFill>
                  <a:prstClr val="black"/>
                </a:solidFill>
              </a:rPr>
              <a:t>MODELO DE GESTION ORGANIZACIONAL BASADO EN EL LOGRO DE </a:t>
            </a:r>
            <a:r>
              <a:rPr lang="es-ES" b="1" dirty="0" smtClean="0">
                <a:solidFill>
                  <a:prstClr val="black"/>
                </a:solidFill>
              </a:rPr>
              <a:t>OBJETIVOS.</a:t>
            </a:r>
          </a:p>
          <a:p>
            <a:pPr algn="ctr">
              <a:lnSpc>
                <a:spcPct val="150000"/>
              </a:lnSpc>
              <a:spcAft>
                <a:spcPts val="800"/>
              </a:spcAft>
              <a:buSzPct val="70000"/>
            </a:pPr>
            <a:endParaRPr lang="es-ES" b="1" dirty="0">
              <a:solidFill>
                <a:prstClr val="black"/>
              </a:solidFill>
            </a:endParaRPr>
          </a:p>
          <a:p>
            <a:pPr algn="ctr">
              <a:lnSpc>
                <a:spcPct val="150000"/>
              </a:lnSpc>
              <a:spcAft>
                <a:spcPts val="800"/>
              </a:spcAft>
              <a:buSzPct val="70000"/>
            </a:pPr>
            <a:endParaRPr lang="es-ES" b="1" dirty="0" smtClean="0">
              <a:solidFill>
                <a:prstClr val="black"/>
              </a:solidFill>
            </a:endParaRPr>
          </a:p>
          <a:p>
            <a:pPr algn="just"/>
            <a:r>
              <a:rPr lang="es-ES" dirty="0" smtClean="0">
                <a:solidFill>
                  <a:prstClr val="black"/>
                </a:solidFill>
              </a:rPr>
              <a:t>❑ </a:t>
            </a:r>
            <a:r>
              <a:rPr lang="es-ES" dirty="0">
                <a:solidFill>
                  <a:prstClr val="black"/>
                </a:solidFill>
              </a:rPr>
              <a:t>El diseño organizacional con sus diferentes componentes en cuanto a estructura, formas organizativas definición de estrategias, procesos, comunicación y escenarios de talento humano en asocio con la dimensión de talento humano en asocio con la dimensión de condiciones laborales y finalmente con los factores de producción como son tierra, trabajo capital, tecnología e información como aspectos relacionados a la productividad.</a:t>
            </a:r>
          </a:p>
        </p:txBody>
      </p:sp>
    </p:spTree>
    <p:extLst>
      <p:ext uri="{BB962C8B-B14F-4D97-AF65-F5344CB8AC3E}">
        <p14:creationId xmlns:p14="http://schemas.microsoft.com/office/powerpoint/2010/main" val="38392013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12" name="Rectángulo redondeado 11"/>
          <p:cNvSpPr/>
          <p:nvPr/>
        </p:nvSpPr>
        <p:spPr>
          <a:xfrm rot="5400000">
            <a:off x="1863904" y="-603142"/>
            <a:ext cx="5471364" cy="8173938"/>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4" y="-65366"/>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9" name="CuadroTexto 8"/>
          <p:cNvSpPr txBox="1"/>
          <p:nvPr/>
        </p:nvSpPr>
        <p:spPr>
          <a:xfrm>
            <a:off x="857054" y="1488836"/>
            <a:ext cx="7485063" cy="3934410"/>
          </a:xfrm>
          <a:prstGeom prst="rect">
            <a:avLst/>
          </a:prstGeom>
          <a:noFill/>
        </p:spPr>
        <p:txBody>
          <a:bodyPr wrap="square" rtlCol="0">
            <a:spAutoFit/>
          </a:bodyPr>
          <a:lstStyle/>
          <a:p>
            <a:pPr algn="ctr">
              <a:lnSpc>
                <a:spcPct val="150000"/>
              </a:lnSpc>
              <a:spcAft>
                <a:spcPts val="800"/>
              </a:spcAft>
              <a:buSzPct val="70000"/>
            </a:pPr>
            <a:r>
              <a:rPr lang="es-ES" b="1" dirty="0"/>
              <a:t>MODELO DE GESTION ORGANIZACIONAL BASADO EN EL LOGRO DE </a:t>
            </a:r>
            <a:r>
              <a:rPr lang="es-ES" b="1" dirty="0" smtClean="0"/>
              <a:t>OBJETIVOS.</a:t>
            </a:r>
            <a:endParaRPr lang="es-ES" b="1" dirty="0">
              <a:solidFill>
                <a:prstClr val="black"/>
              </a:solidFill>
            </a:endParaRPr>
          </a:p>
          <a:p>
            <a:pPr algn="just">
              <a:lnSpc>
                <a:spcPct val="150000"/>
              </a:lnSpc>
              <a:spcAft>
                <a:spcPts val="800"/>
              </a:spcAft>
              <a:buSzPct val="70000"/>
            </a:pPr>
            <a:r>
              <a:rPr lang="es-ES" dirty="0"/>
              <a:t>❑ De tal modo que uno de los aspectos principales en la gestión organizacional es el análisis del desarrollo humano de las condiciones laborales o de la productividad se presenta como un ejercicio teórico de fundamentación para construir indicadores asociados a la ejecución de actividades bajo condiciones para el cumplimiento de los objetivos de una organización unidos al establecimiento de metas correspondientes a los requerimientos de la organización. </a:t>
            </a:r>
            <a:endParaRPr lang="es-ES" b="1" dirty="0" smtClean="0">
              <a:solidFill>
                <a:prstClr val="black"/>
              </a:solidFill>
            </a:endParaRPr>
          </a:p>
        </p:txBody>
      </p:sp>
    </p:spTree>
    <p:extLst>
      <p:ext uri="{BB962C8B-B14F-4D97-AF65-F5344CB8AC3E}">
        <p14:creationId xmlns:p14="http://schemas.microsoft.com/office/powerpoint/2010/main" val="28032827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prstClr val="white"/>
              </a:solidFill>
            </a:endParaRPr>
          </a:p>
        </p:txBody>
      </p:sp>
      <p:sp>
        <p:nvSpPr>
          <p:cNvPr id="12" name="Rectángulo redondeado 11"/>
          <p:cNvSpPr/>
          <p:nvPr/>
        </p:nvSpPr>
        <p:spPr>
          <a:xfrm rot="5400000">
            <a:off x="1863904" y="-603142"/>
            <a:ext cx="5471364" cy="8173938"/>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4" y="-65366"/>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9" name="CuadroTexto 8"/>
          <p:cNvSpPr txBox="1"/>
          <p:nvPr/>
        </p:nvSpPr>
        <p:spPr>
          <a:xfrm>
            <a:off x="857054" y="1488836"/>
            <a:ext cx="7485063" cy="3934410"/>
          </a:xfrm>
          <a:prstGeom prst="rect">
            <a:avLst/>
          </a:prstGeom>
          <a:noFill/>
        </p:spPr>
        <p:txBody>
          <a:bodyPr wrap="square" rtlCol="0">
            <a:spAutoFit/>
          </a:bodyPr>
          <a:lstStyle/>
          <a:p>
            <a:pPr algn="ctr">
              <a:lnSpc>
                <a:spcPct val="150000"/>
              </a:lnSpc>
              <a:spcAft>
                <a:spcPts val="800"/>
              </a:spcAft>
              <a:buSzPct val="70000"/>
            </a:pPr>
            <a:r>
              <a:rPr lang="es-ES" b="1" dirty="0"/>
              <a:t>MODELO DE GESTION ORGANIZACIONAL BASADO EN EL LOGRO DE </a:t>
            </a:r>
            <a:r>
              <a:rPr lang="es-ES" b="1" dirty="0" smtClean="0"/>
              <a:t>OBJETIVOS.</a:t>
            </a:r>
            <a:endParaRPr lang="es-ES" b="1" dirty="0">
              <a:solidFill>
                <a:prstClr val="black"/>
              </a:solidFill>
            </a:endParaRPr>
          </a:p>
          <a:p>
            <a:pPr algn="just">
              <a:lnSpc>
                <a:spcPct val="150000"/>
              </a:lnSpc>
              <a:spcAft>
                <a:spcPts val="800"/>
              </a:spcAft>
              <a:buSzPct val="70000"/>
            </a:pPr>
            <a:r>
              <a:rPr lang="es-ES" dirty="0" smtClean="0"/>
              <a:t>❑ Finalmente dentro de nuestro modelo de Gestión Organizacional deberíamos contar con especialistas en Gestión Normativa, algo muy importante que más adelante lo veremos como la Planeación Estratégica, Desarrollo Organizacional, Gestión de procesos y Gestión del Cambio asociado a la cercanía de factores externos como nuestros clientes los llevaremos a que implementen un proceso exitoso de proyectos propiciando un desarrollo mutuo de nuestras organizaciones.</a:t>
            </a:r>
            <a:endParaRPr lang="es-ES" b="1" dirty="0" smtClean="0">
              <a:solidFill>
                <a:prstClr val="black"/>
              </a:solidFill>
            </a:endParaRPr>
          </a:p>
        </p:txBody>
      </p:sp>
    </p:spTree>
    <p:extLst>
      <p:ext uri="{BB962C8B-B14F-4D97-AF65-F5344CB8AC3E}">
        <p14:creationId xmlns:p14="http://schemas.microsoft.com/office/powerpoint/2010/main" val="9962297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2386</Words>
  <Application>Microsoft Office PowerPoint</Application>
  <PresentationFormat>Presentación en pantalla (4:3)</PresentationFormat>
  <Paragraphs>116</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25</vt:i4>
      </vt:variant>
    </vt:vector>
  </HeadingPairs>
  <TitlesOfParts>
    <vt:vector size="34" baseType="lpstr">
      <vt:lpstr>Arial</vt:lpstr>
      <vt:lpstr>Calibri</vt:lpstr>
      <vt:lpstr>Calibri Light</vt:lpstr>
      <vt:lpstr>Century Gothic</vt:lpstr>
      <vt:lpstr>Contradiction</vt:lpstr>
      <vt:lpstr>Morn Thin</vt:lpstr>
      <vt:lpstr>Times New Roman</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Cuenta Microsoft</cp:lastModifiedBy>
  <cp:revision>84</cp:revision>
  <dcterms:modified xsi:type="dcterms:W3CDTF">2023-03-05T23:57:01Z</dcterms:modified>
</cp:coreProperties>
</file>